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434" r:id="rId3"/>
    <p:sldId id="276" r:id="rId4"/>
    <p:sldId id="375" r:id="rId5"/>
    <p:sldId id="486" r:id="rId6"/>
    <p:sldId id="326" r:id="rId7"/>
    <p:sldId id="462" r:id="rId8"/>
    <p:sldId id="463" r:id="rId9"/>
    <p:sldId id="466" r:id="rId10"/>
    <p:sldId id="465" r:id="rId11"/>
    <p:sldId id="468" r:id="rId12"/>
    <p:sldId id="467" r:id="rId13"/>
    <p:sldId id="464" r:id="rId14"/>
    <p:sldId id="470" r:id="rId15"/>
    <p:sldId id="473" r:id="rId16"/>
    <p:sldId id="475" r:id="rId17"/>
    <p:sldId id="472" r:id="rId18"/>
    <p:sldId id="474" r:id="rId19"/>
    <p:sldId id="478" r:id="rId20"/>
    <p:sldId id="477" r:id="rId21"/>
    <p:sldId id="476" r:id="rId22"/>
    <p:sldId id="471" r:id="rId23"/>
    <p:sldId id="482" r:id="rId24"/>
    <p:sldId id="481" r:id="rId25"/>
    <p:sldId id="484" r:id="rId26"/>
    <p:sldId id="488" r:id="rId27"/>
    <p:sldId id="361" r:id="rId28"/>
    <p:sldId id="489" r:id="rId29"/>
    <p:sldId id="490" r:id="rId30"/>
    <p:sldId id="492" r:id="rId31"/>
    <p:sldId id="48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Hamilton" initials="LH" lastIdx="1" clrIdx="0">
    <p:extLst>
      <p:ext uri="{19B8F6BF-5375-455C-9EA6-DF929625EA0E}">
        <p15:presenceInfo xmlns:p15="http://schemas.microsoft.com/office/powerpoint/2012/main" userId="S::Lisa@portspetro.com::5df19252-74ae-4eb3-bad0-1a2f485ddf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6600"/>
    <a:srgbClr val="00FFFF"/>
    <a:srgbClr val="FF6600"/>
    <a:srgbClr val="990000"/>
    <a:srgbClr val="FF3300"/>
    <a:srgbClr val="0066FF"/>
    <a:srgbClr val="FFFF00"/>
    <a:srgbClr val="0000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60" autoAdjust="0"/>
  </p:normalViewPr>
  <p:slideViewPr>
    <p:cSldViewPr snapToGrid="0">
      <p:cViewPr varScale="1">
        <p:scale>
          <a:sx n="63" d="100"/>
          <a:sy n="63" d="100"/>
        </p:scale>
        <p:origin x="492" y="66"/>
      </p:cViewPr>
      <p:guideLst>
        <p:guide orient="horz" pos="2160"/>
        <p:guide pos="3840"/>
      </p:guideLst>
    </p:cSldViewPr>
  </p:slideViewPr>
  <p:outlineViewPr>
    <p:cViewPr>
      <p:scale>
        <a:sx n="33" d="100"/>
        <a:sy n="33" d="100"/>
      </p:scale>
      <p:origin x="258" y="1976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5C2040-14C8-49B4-8C90-702FCDCF7283}" type="datetimeFigureOut">
              <a:rPr lang="en-US" smtClean="0"/>
              <a:t>12/19/2019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EB148F-04B4-4EE4-A3D3-F7C2B70F23A4}" type="slidenum">
              <a:rPr lang="en-US" smtClean="0"/>
              <a:t>‹#›</a:t>
            </a:fld>
            <a:endParaRPr lang="en-US"/>
          </a:p>
        </p:txBody>
      </p:sp>
    </p:spTree>
    <p:extLst>
      <p:ext uri="{BB962C8B-B14F-4D97-AF65-F5344CB8AC3E}">
        <p14:creationId xmlns:p14="http://schemas.microsoft.com/office/powerpoint/2010/main" val="189660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12/19/2019</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12/19/2019</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imgres?imgurl=https%3A%2F%2Fwww.richteronline.com%2Fwp-content%2Fuploads%2F2016%2F05%2FWiping-Counter.jpg&amp;imgrefurl=https%3A%2F%2Fwww.richteronline.com%2Ftotal-annihilation-target-germs%2F&amp;docid=U9hI5ffYPWvQjM&amp;tbnid=8HXpf6i8v0UP8M%3A&amp;vet=10ahUKEwjl_pjqoZrmAhVLrZ4KHeyQAekQMwhLKAQwBA..i&amp;w=900&amp;h=600&amp;safe=strict&amp;bih=963&amp;biw=1920&amp;q=wiping%20down%20surfaces&amp;ved=0ahUKEwjl_pjqoZrmAhVLrZ4KHeyQAekQMwhLKAQwBA&amp;iact=mrc&amp;uact=8"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imgres?imgurl=https%3A%2F%2Fthenypost.files.wordpress.com%2F2019%2F10%2Ffluandcold_web.gif%3Fw%3D618%26h%3D410%26crop%3D1&amp;imgrefurl=https%3A%2F%2Fnypost.com%2F2019%2F10%2F07%2Fbest-medicines-and-remedies-for-your-cold-flu-and-cough-symptoms%2F&amp;docid=liA02OYrSMMNEM&amp;tbnid=l2WrZPcX3CsWPM%3A&amp;vet=10ahUKEwiX7eS0o5rmAhVPgp4KHWsYC7IQMwh-KAYwBg..i&amp;w=618&amp;h=410&amp;safe=strict&amp;bih=963&amp;biw=1920&amp;q=flu&amp;ved=0ahUKEwiX7eS0o5rmAhVPgp4KHWsYC7IQMwh-KAYwBg&amp;iact=mrc&amp;uact=8"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m/imgres?imgurl=https%3A%2F%2Fwww.sbs.com.au%2Ftopics%2Fsites%2Fsbs.com.au.topics%2Ffiles%2Fstyles%2Ffull%2Fpublic%2Fsneeze.jpg%3Fitok%3DMuB4_yHH%26mtime%3D1471372754&amp;imgrefurl=https%3A%2F%2Fwww.sbs.com.au%2Ftopics%2Fscience%2Fhumans%2Farticle%2F2016%2F02%2F15%2Fwhy-you-should-sneeze-your-elbow&amp;docid=YVRH89KXJLXRhM&amp;tbnid=Mgo-QrDXcVfMyM%3A&amp;vet=10ahUKEwjRuofno5rmAhWNr54KHWqCBqMQMwiBASgMMAw..i&amp;w=704&amp;h=396&amp;safe=strict&amp;bih=963&amp;biw=1920&amp;q=sneezing&amp;ved=0ahUKEwjRuofno5rmAhWNr54KHWqCBqMQMwiBASgMMAw&amp;iact=mrc&amp;uact=8" TargetMode="External"/><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fif"/><Relationship Id="rId1" Type="http://schemas.openxmlformats.org/officeDocument/2006/relationships/slideLayout" Target="../slideLayouts/slideLayout2.xml"/><Relationship Id="rId4" Type="http://schemas.openxmlformats.org/officeDocument/2006/relationships/image" Target="../media/image22.jfif"/></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jfi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2.jfif"/></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164106" y="609600"/>
            <a:ext cx="3369133" cy="3642851"/>
          </a:xfrm>
        </p:spPr>
        <p:txBody>
          <a:bodyPr>
            <a:normAutofit/>
          </a:bodyPr>
          <a:lstStyle/>
          <a:p>
            <a:pPr>
              <a:lnSpc>
                <a:spcPct val="90000"/>
              </a:lnSpc>
            </a:pPr>
            <a:r>
              <a:rPr lang="en-US" sz="4400" b="1">
                <a:ln w="3175" cmpd="sng">
                  <a:solidFill>
                    <a:srgbClr val="002060"/>
                  </a:solidFill>
                </a:ln>
              </a:rPr>
              <a:t>FuelMart &amp; Subway </a:t>
            </a:r>
            <a:br>
              <a:rPr lang="en-US" sz="4400" b="1">
                <a:ln w="3175" cmpd="sng">
                  <a:solidFill>
                    <a:srgbClr val="002060"/>
                  </a:solidFill>
                </a:ln>
              </a:rPr>
            </a:br>
            <a:r>
              <a:rPr lang="en-US" sz="4400" b="1">
                <a:ln w="3175" cmpd="sng">
                  <a:solidFill>
                    <a:srgbClr val="002060"/>
                  </a:solidFill>
                </a:ln>
              </a:rPr>
              <a:t>Safety Committee Meeting</a:t>
            </a:r>
          </a:p>
        </p:txBody>
      </p:sp>
      <p:sp>
        <p:nvSpPr>
          <p:cNvPr id="3" name="Subtitle 2"/>
          <p:cNvSpPr>
            <a:spLocks noGrp="1"/>
          </p:cNvSpPr>
          <p:nvPr>
            <p:ph type="subTitle" idx="1"/>
          </p:nvPr>
        </p:nvSpPr>
        <p:spPr>
          <a:xfrm>
            <a:off x="8164106" y="4365523"/>
            <a:ext cx="3369132" cy="1793053"/>
          </a:xfrm>
        </p:spPr>
        <p:txBody>
          <a:bodyPr>
            <a:normAutofit/>
          </a:bodyPr>
          <a:lstStyle/>
          <a:p>
            <a:pPr>
              <a:lnSpc>
                <a:spcPct val="90000"/>
              </a:lnSpc>
            </a:pPr>
            <a:r>
              <a:rPr lang="en-US" sz="1600" dirty="0"/>
              <a:t>Wednesday, December 18, 2019</a:t>
            </a:r>
          </a:p>
          <a:p>
            <a:pPr>
              <a:lnSpc>
                <a:spcPct val="90000"/>
              </a:lnSpc>
            </a:pPr>
            <a:r>
              <a:rPr lang="en-US" sz="1600" dirty="0"/>
              <a:t>2:00 PM Eastern</a:t>
            </a:r>
          </a:p>
          <a:p>
            <a:pPr>
              <a:lnSpc>
                <a:spcPct val="90000"/>
              </a:lnSpc>
            </a:pPr>
            <a:r>
              <a:rPr lang="en-US" sz="1600" dirty="0"/>
              <a:t>Corporate Office Conference Room and </a:t>
            </a:r>
            <a:r>
              <a:rPr lang="en-US" sz="1600" dirty="0" err="1"/>
              <a:t>GoTo</a:t>
            </a:r>
            <a:r>
              <a:rPr lang="en-US" sz="1600" dirty="0"/>
              <a:t> Meeting Web Conference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3641" t="33878" r="24603" b="43165"/>
          <a:stretch/>
        </p:blipFill>
        <p:spPr>
          <a:xfrm>
            <a:off x="636915" y="2315380"/>
            <a:ext cx="6915663" cy="223092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682916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6184A-E4FF-4F72-8793-C510CBB56BEE}"/>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lnSpc>
                <a:spcPct val="90000"/>
              </a:lnSpc>
            </a:pPr>
            <a:r>
              <a:rPr lang="en-US" sz="3400">
                <a:effectLst>
                  <a:glow rad="38100">
                    <a:schemeClr val="bg1">
                      <a:lumMod val="65000"/>
                      <a:lumOff val="35000"/>
                      <a:alpha val="50000"/>
                    </a:schemeClr>
                  </a:glow>
                  <a:outerShdw blurRad="28575" dist="31750" dir="13200000" algn="tl" rotWithShape="0">
                    <a:srgbClr val="000000">
                      <a:alpha val="25000"/>
                    </a:srgbClr>
                  </a:outerShdw>
                </a:effectLst>
              </a:rPr>
              <a:t>The flu season in the u.s ranges from November-April</a:t>
            </a:r>
          </a:p>
        </p:txBody>
      </p:sp>
      <p:sp>
        <p:nvSpPr>
          <p:cNvPr id="3" name="Text Placeholder 2">
            <a:extLst>
              <a:ext uri="{FF2B5EF4-FFF2-40B4-BE49-F238E27FC236}">
                <a16:creationId xmlns:a16="http://schemas.microsoft.com/office/drawing/2014/main" id="{181626E2-BA23-471E-961B-F453323B3114}"/>
              </a:ext>
            </a:extLst>
          </p:cNvPr>
          <p:cNvSpPr>
            <a:spLocks noGrp="1"/>
          </p:cNvSpPr>
          <p:nvPr>
            <p:ph type="body" idx="1"/>
          </p:nvPr>
        </p:nvSpPr>
        <p:spPr>
          <a:xfrm>
            <a:off x="8164106" y="4365523"/>
            <a:ext cx="3369132" cy="1793053"/>
          </a:xfrm>
        </p:spPr>
        <p:txBody>
          <a:bodyPr vert="horz" lIns="91440" tIns="45720" rIns="91440" bIns="45720" rtlCol="0" anchor="t">
            <a:normAutofit/>
          </a:bodyPr>
          <a:lstStyle/>
          <a:p>
            <a:pPr algn="ctr"/>
            <a:r>
              <a:rPr lang="en-US" sz="1900"/>
              <a:t>While it is a myth that cold temperatures cause colds, it’s true that cold weather keeps people indoors, making exposure more likely.</a:t>
            </a:r>
          </a:p>
        </p:txBody>
      </p:sp>
      <p:pic>
        <p:nvPicPr>
          <p:cNvPr id="4" name="Picture 3">
            <a:extLst>
              <a:ext uri="{FF2B5EF4-FFF2-40B4-BE49-F238E27FC236}">
                <a16:creationId xmlns:a16="http://schemas.microsoft.com/office/drawing/2014/main" id="{09E56872-3AB5-40E1-81AF-963C17B722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915" y="837470"/>
            <a:ext cx="6915663" cy="5186747"/>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58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0EFC-06AD-4920-AEA3-667F485BCCAA}"/>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Tips to avoid colds &amp; flu</a:t>
            </a:r>
          </a:p>
        </p:txBody>
      </p:sp>
      <p:sp>
        <p:nvSpPr>
          <p:cNvPr id="3" name="Text Placeholder 2">
            <a:extLst>
              <a:ext uri="{FF2B5EF4-FFF2-40B4-BE49-F238E27FC236}">
                <a16:creationId xmlns:a16="http://schemas.microsoft.com/office/drawing/2014/main" id="{5B4E9986-43D6-4E22-99C4-A4D60AEA80A4}"/>
              </a:ext>
            </a:extLst>
          </p:cNvPr>
          <p:cNvSpPr>
            <a:spLocks noGrp="1"/>
          </p:cNvSpPr>
          <p:nvPr>
            <p:ph type="body" idx="1"/>
          </p:nvPr>
        </p:nvSpPr>
        <p:spPr>
          <a:xfrm>
            <a:off x="8164106" y="4365523"/>
            <a:ext cx="3369132" cy="1793053"/>
          </a:xfrm>
        </p:spPr>
        <p:txBody>
          <a:bodyPr vert="horz" lIns="91440" tIns="45720" rIns="91440" bIns="45720" rtlCol="0" anchor="t">
            <a:normAutofit/>
          </a:bodyPr>
          <a:lstStyle/>
          <a:p>
            <a:pPr algn="ctr">
              <a:lnSpc>
                <a:spcPct val="90000"/>
              </a:lnSpc>
            </a:pPr>
            <a:r>
              <a:rPr lang="en-US" sz="1300"/>
              <a:t>Clean &amp; wipe down shared surfaces such as countertops, keyboards &amp; phones.</a:t>
            </a:r>
          </a:p>
          <a:p>
            <a:pPr algn="ctr">
              <a:lnSpc>
                <a:spcPct val="90000"/>
              </a:lnSpc>
            </a:pPr>
            <a:r>
              <a:rPr lang="en-US" sz="1300"/>
              <a:t>Avoid touching your mouth, nose &amp; eyes, &amp; wash hands thoroughly and often.</a:t>
            </a:r>
          </a:p>
          <a:p>
            <a:pPr algn="ctr">
              <a:lnSpc>
                <a:spcPct val="90000"/>
              </a:lnSpc>
            </a:pPr>
            <a:r>
              <a:rPr lang="en-US" sz="1300"/>
              <a:t>Get a flu shot if possible-it’s most important for children &amp; elderly.</a:t>
            </a:r>
          </a:p>
          <a:p>
            <a:pPr algn="ctr">
              <a:lnSpc>
                <a:spcPct val="90000"/>
              </a:lnSpc>
            </a:pPr>
            <a:endParaRPr lang="en-US" sz="1300"/>
          </a:p>
        </p:txBody>
      </p:sp>
      <p:pic>
        <p:nvPicPr>
          <p:cNvPr id="1027" name="Picture 3" descr="Image result for wiping down surfaces">
            <a:hlinkClick r:id="rId3"/>
            <a:extLst>
              <a:ext uri="{FF2B5EF4-FFF2-40B4-BE49-F238E27FC236}">
                <a16:creationId xmlns:a16="http://schemas.microsoft.com/office/drawing/2014/main" id="{3819F320-945B-4E16-B7CD-CC1A595ADFC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6915" y="1129814"/>
            <a:ext cx="6915663" cy="4602059"/>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3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3BBF-D998-4B79-BB2C-C7A391B2334D}"/>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lnSpc>
                <a:spcPct val="90000"/>
              </a:lnSpc>
            </a:pPr>
            <a:r>
              <a:rPr lang="en-US" sz="3700">
                <a:effectLst>
                  <a:glow rad="38100">
                    <a:schemeClr val="bg1">
                      <a:lumMod val="65000"/>
                      <a:lumOff val="35000"/>
                      <a:alpha val="50000"/>
                    </a:schemeClr>
                  </a:glow>
                  <a:outerShdw blurRad="28575" dist="31750" dir="13200000" algn="tl" rotWithShape="0">
                    <a:srgbClr val="000000">
                      <a:alpha val="25000"/>
                    </a:srgbClr>
                  </a:outerShdw>
                </a:effectLst>
              </a:rPr>
              <a:t>Tips to avoid colds &amp; flu cont.</a:t>
            </a:r>
          </a:p>
        </p:txBody>
      </p:sp>
      <p:sp>
        <p:nvSpPr>
          <p:cNvPr id="3" name="Text Placeholder 2">
            <a:extLst>
              <a:ext uri="{FF2B5EF4-FFF2-40B4-BE49-F238E27FC236}">
                <a16:creationId xmlns:a16="http://schemas.microsoft.com/office/drawing/2014/main" id="{33B88974-E047-4073-98FF-86C3183695BF}"/>
              </a:ext>
            </a:extLst>
          </p:cNvPr>
          <p:cNvSpPr>
            <a:spLocks noGrp="1"/>
          </p:cNvSpPr>
          <p:nvPr>
            <p:ph type="body" idx="1"/>
          </p:nvPr>
        </p:nvSpPr>
        <p:spPr>
          <a:xfrm>
            <a:off x="1751012" y="5516211"/>
            <a:ext cx="8676222" cy="722243"/>
          </a:xfrm>
        </p:spPr>
        <p:txBody>
          <a:bodyPr vert="horz" lIns="91440" tIns="45720" rIns="91440" bIns="45720" rtlCol="0" anchor="t">
            <a:normAutofit/>
          </a:bodyPr>
          <a:lstStyle/>
          <a:p>
            <a:pPr algn="ctr">
              <a:lnSpc>
                <a:spcPct val="90000"/>
              </a:lnSpc>
            </a:pPr>
            <a:r>
              <a:rPr lang="en-US" sz="1000"/>
              <a:t>Eat healthy foods to strengthen your immune system.</a:t>
            </a:r>
          </a:p>
          <a:p>
            <a:pPr algn="ctr">
              <a:lnSpc>
                <a:spcPct val="90000"/>
              </a:lnSpc>
            </a:pPr>
            <a:r>
              <a:rPr lang="en-US" sz="1000"/>
              <a:t>Exercise moderately to maintain a healthy immune system.</a:t>
            </a:r>
          </a:p>
          <a:p>
            <a:pPr algn="ctr">
              <a:lnSpc>
                <a:spcPct val="90000"/>
              </a:lnSpc>
            </a:pPr>
            <a:r>
              <a:rPr lang="en-US" sz="1000"/>
              <a:t>Ask your doctor about vitamin supplements to help support your immune system.</a:t>
            </a:r>
          </a:p>
        </p:txBody>
      </p:sp>
      <p:pic>
        <p:nvPicPr>
          <p:cNvPr id="5" name="Picture 4" descr="A picture containing food&#10;&#10;Description automatically generated">
            <a:extLst>
              <a:ext uri="{FF2B5EF4-FFF2-40B4-BE49-F238E27FC236}">
                <a16:creationId xmlns:a16="http://schemas.microsoft.com/office/drawing/2014/main" id="{66587EB6-5F10-4AFE-96CE-1089825AD19F}"/>
              </a:ext>
            </a:extLst>
          </p:cNvPr>
          <p:cNvPicPr>
            <a:picLocks noChangeAspect="1"/>
          </p:cNvPicPr>
          <p:nvPr/>
        </p:nvPicPr>
        <p:blipFill rotWithShape="1">
          <a:blip r:embed="rId3"/>
          <a:srcRect t="27104" b="2787"/>
          <a:stretch/>
        </p:blipFill>
        <p:spPr>
          <a:xfrm>
            <a:off x="20" y="10"/>
            <a:ext cx="12191980" cy="4273816"/>
          </a:xfrm>
          <a:prstGeom prst="rect">
            <a:avLst/>
          </a:prstGeom>
        </p:spPr>
      </p:pic>
    </p:spTree>
    <p:extLst>
      <p:ext uri="{BB962C8B-B14F-4D97-AF65-F5344CB8AC3E}">
        <p14:creationId xmlns:p14="http://schemas.microsoft.com/office/powerpoint/2010/main" val="1012443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person, woman, indoor, sitting&#10;&#10;Description automatically generated">
            <a:extLst>
              <a:ext uri="{FF2B5EF4-FFF2-40B4-BE49-F238E27FC236}">
                <a16:creationId xmlns:a16="http://schemas.microsoft.com/office/drawing/2014/main" id="{A260C1DD-1A8A-4C82-B8AE-E4193497E05C}"/>
              </a:ext>
            </a:extLst>
          </p:cNvPr>
          <p:cNvPicPr>
            <a:picLocks noChangeAspect="1"/>
          </p:cNvPicPr>
          <p:nvPr/>
        </p:nvPicPr>
        <p:blipFill rotWithShape="1">
          <a:blip r:embed="rId3"/>
          <a:srcRect t="15730"/>
          <a:stretch/>
        </p:blipFill>
        <p:spPr>
          <a:xfrm>
            <a:off x="20" y="10"/>
            <a:ext cx="12191980" cy="6857990"/>
          </a:xfrm>
          <a:prstGeom prst="rect">
            <a:avLst/>
          </a:prstGeom>
        </p:spPr>
      </p:pic>
      <p:sp useBgFill="1">
        <p:nvSpPr>
          <p:cNvPr id="10" name="Rounded Rectangle 9">
            <a:extLst>
              <a:ext uri="{FF2B5EF4-FFF2-40B4-BE49-F238E27FC236}">
                <a16:creationId xmlns:a16="http://schemas.microsoft.com/office/drawing/2014/main" id="{8BF949E8-1B11-4514-9920-60EAABF7E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6889" y="1846512"/>
            <a:ext cx="8998224" cy="3164976"/>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E45DE-A274-4A44-AE25-E77D6D2D5CBF}"/>
              </a:ext>
            </a:extLst>
          </p:cNvPr>
          <p:cNvSpPr>
            <a:spLocks noGrp="1"/>
          </p:cNvSpPr>
          <p:nvPr>
            <p:ph type="title"/>
          </p:nvPr>
        </p:nvSpPr>
        <p:spPr>
          <a:xfrm>
            <a:off x="1751012" y="2007703"/>
            <a:ext cx="8676222" cy="1802297"/>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Tips to avoid colds &amp; flu cont.</a:t>
            </a:r>
          </a:p>
        </p:txBody>
      </p:sp>
      <p:sp>
        <p:nvSpPr>
          <p:cNvPr id="3" name="Text Placeholder 2">
            <a:extLst>
              <a:ext uri="{FF2B5EF4-FFF2-40B4-BE49-F238E27FC236}">
                <a16:creationId xmlns:a16="http://schemas.microsoft.com/office/drawing/2014/main" id="{63EF74B8-C8C6-414F-9782-1E39131816C2}"/>
              </a:ext>
            </a:extLst>
          </p:cNvPr>
          <p:cNvSpPr>
            <a:spLocks noGrp="1"/>
          </p:cNvSpPr>
          <p:nvPr>
            <p:ph type="body" idx="1"/>
          </p:nvPr>
        </p:nvSpPr>
        <p:spPr>
          <a:xfrm>
            <a:off x="1751012" y="3886200"/>
            <a:ext cx="8676222" cy="795587"/>
          </a:xfrm>
        </p:spPr>
        <p:txBody>
          <a:bodyPr vert="horz" lIns="91440" tIns="45720" rIns="91440" bIns="45720" rtlCol="0" anchor="t">
            <a:normAutofit/>
          </a:bodyPr>
          <a:lstStyle/>
          <a:p>
            <a:pPr algn="ctr">
              <a:lnSpc>
                <a:spcPct val="90000"/>
              </a:lnSpc>
            </a:pPr>
            <a:r>
              <a:rPr lang="en-US" sz="1000"/>
              <a:t>Drink plenty of water to stay hydrated.</a:t>
            </a:r>
          </a:p>
          <a:p>
            <a:pPr algn="ctr">
              <a:lnSpc>
                <a:spcPct val="90000"/>
              </a:lnSpc>
            </a:pPr>
            <a:r>
              <a:rPr lang="en-US" sz="1000"/>
              <a:t>Get plenty of rest.</a:t>
            </a:r>
          </a:p>
          <a:p>
            <a:pPr algn="ctr">
              <a:lnSpc>
                <a:spcPct val="90000"/>
              </a:lnSpc>
            </a:pPr>
            <a:r>
              <a:rPr lang="en-US" sz="1000"/>
              <a:t>Try to avoid people who are sick &amp; know when to stay home if you become sick.</a:t>
            </a:r>
          </a:p>
        </p:txBody>
      </p:sp>
    </p:spTree>
    <p:extLst>
      <p:ext uri="{BB962C8B-B14F-4D97-AF65-F5344CB8AC3E}">
        <p14:creationId xmlns:p14="http://schemas.microsoft.com/office/powerpoint/2010/main" val="490023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4DEEC-361A-488F-B113-A24E9CD86FF7}"/>
              </a:ext>
            </a:extLst>
          </p:cNvPr>
          <p:cNvSpPr>
            <a:spLocks noGrp="1"/>
          </p:cNvSpPr>
          <p:nvPr>
            <p:ph type="title"/>
          </p:nvPr>
        </p:nvSpPr>
        <p:spPr>
          <a:xfrm>
            <a:off x="1114424" y="847726"/>
            <a:ext cx="6150510" cy="320040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Flu symptoms</a:t>
            </a:r>
          </a:p>
        </p:txBody>
      </p:sp>
      <p:sp>
        <p:nvSpPr>
          <p:cNvPr id="3" name="Text Placeholder 2">
            <a:extLst>
              <a:ext uri="{FF2B5EF4-FFF2-40B4-BE49-F238E27FC236}">
                <a16:creationId xmlns:a16="http://schemas.microsoft.com/office/drawing/2014/main" id="{0E7FD7E7-0448-44BC-9C25-0EBE9E9DFA33}"/>
              </a:ext>
            </a:extLst>
          </p:cNvPr>
          <p:cNvSpPr>
            <a:spLocks noGrp="1"/>
          </p:cNvSpPr>
          <p:nvPr>
            <p:ph type="body" idx="1"/>
          </p:nvPr>
        </p:nvSpPr>
        <p:spPr>
          <a:xfrm>
            <a:off x="1114424" y="4124325"/>
            <a:ext cx="6150510" cy="1905000"/>
          </a:xfrm>
        </p:spPr>
        <p:txBody>
          <a:bodyPr vert="horz" lIns="91440" tIns="45720" rIns="91440" bIns="45720" rtlCol="0" anchor="t">
            <a:normAutofit/>
          </a:bodyPr>
          <a:lstStyle/>
          <a:p>
            <a:pPr algn="ctr"/>
            <a:r>
              <a:rPr lang="en-US" sz="2100"/>
              <a:t>High fever 102-104 degrees Fahrenheit, headache, extreme fatigue, dry cough and sore throat, runny or stuffy nose, muscle aches and nausea, vomiting and diarrhea.</a:t>
            </a:r>
          </a:p>
        </p:txBody>
      </p:sp>
      <p:pic>
        <p:nvPicPr>
          <p:cNvPr id="4" name="Picture 3">
            <a:extLst>
              <a:ext uri="{FF2B5EF4-FFF2-40B4-BE49-F238E27FC236}">
                <a16:creationId xmlns:a16="http://schemas.microsoft.com/office/drawing/2014/main" id="{1A6A9BE9-1D74-4BD4-8ED8-88937CFF3E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98" r="30398"/>
          <a:stretch/>
        </p:blipFill>
        <p:spPr>
          <a:xfrm>
            <a:off x="7599131" y="863390"/>
            <a:ext cx="3416888"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049416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EAC5-8564-4578-9034-EA87F94C2F0D}"/>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Cold symptoms</a:t>
            </a:r>
          </a:p>
        </p:txBody>
      </p:sp>
      <p:sp>
        <p:nvSpPr>
          <p:cNvPr id="3" name="Text Placeholder 2">
            <a:extLst>
              <a:ext uri="{FF2B5EF4-FFF2-40B4-BE49-F238E27FC236}">
                <a16:creationId xmlns:a16="http://schemas.microsoft.com/office/drawing/2014/main" id="{9A01439F-6E02-4F0F-8D40-CCD563A44B98}"/>
              </a:ext>
            </a:extLst>
          </p:cNvPr>
          <p:cNvSpPr>
            <a:spLocks noGrp="1"/>
          </p:cNvSpPr>
          <p:nvPr>
            <p:ph type="body" idx="1"/>
          </p:nvPr>
        </p:nvSpPr>
        <p:spPr>
          <a:xfrm>
            <a:off x="6735098" y="4365523"/>
            <a:ext cx="4798140" cy="1793053"/>
          </a:xfrm>
        </p:spPr>
        <p:txBody>
          <a:bodyPr vert="horz" lIns="91440" tIns="45720" rIns="91440" bIns="45720" rtlCol="0" anchor="t">
            <a:normAutofit/>
          </a:bodyPr>
          <a:lstStyle/>
          <a:p>
            <a:pPr algn="ctr"/>
            <a:r>
              <a:rPr lang="en-US" sz="2100"/>
              <a:t>Sore throat, cough, chest discomfort, mild fatigue, fever &amp; headache are rare, runny nose.</a:t>
            </a:r>
          </a:p>
        </p:txBody>
      </p:sp>
      <p:pic>
        <p:nvPicPr>
          <p:cNvPr id="4" name="Picture 3">
            <a:extLst>
              <a:ext uri="{FF2B5EF4-FFF2-40B4-BE49-F238E27FC236}">
                <a16:creationId xmlns:a16="http://schemas.microsoft.com/office/drawing/2014/main" id="{783A5E9D-4C8A-41EE-8B7F-080CBCF359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87" r="551" b="1"/>
          <a:stretch/>
        </p:blipFill>
        <p:spPr bwMode="auto">
          <a:xfrm>
            <a:off x="633999" y="636640"/>
            <a:ext cx="5462001" cy="5591541"/>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460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547F-1E56-43F7-9586-218CD102D3BA}"/>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400">
                <a:effectLst>
                  <a:glow rad="38100">
                    <a:schemeClr val="bg1">
                      <a:lumMod val="65000"/>
                      <a:lumOff val="35000"/>
                      <a:alpha val="50000"/>
                    </a:schemeClr>
                  </a:glow>
                  <a:outerShdw blurRad="28575" dist="31750" dir="13200000" algn="tl" rotWithShape="0">
                    <a:srgbClr val="000000">
                      <a:alpha val="25000"/>
                    </a:srgbClr>
                  </a:outerShdw>
                </a:effectLst>
              </a:rPr>
              <a:t>Complications of the flu</a:t>
            </a:r>
          </a:p>
        </p:txBody>
      </p:sp>
      <p:sp>
        <p:nvSpPr>
          <p:cNvPr id="3" name="Text Placeholder 2">
            <a:extLst>
              <a:ext uri="{FF2B5EF4-FFF2-40B4-BE49-F238E27FC236}">
                <a16:creationId xmlns:a16="http://schemas.microsoft.com/office/drawing/2014/main" id="{48704565-1376-4CF7-9753-177DB60E00EB}"/>
              </a:ext>
            </a:extLst>
          </p:cNvPr>
          <p:cNvSpPr>
            <a:spLocks noGrp="1"/>
          </p:cNvSpPr>
          <p:nvPr>
            <p:ph type="body" idx="1"/>
          </p:nvPr>
        </p:nvSpPr>
        <p:spPr>
          <a:xfrm>
            <a:off x="6735098" y="4365523"/>
            <a:ext cx="4798140" cy="1793053"/>
          </a:xfrm>
        </p:spPr>
        <p:txBody>
          <a:bodyPr vert="horz" lIns="91440" tIns="45720" rIns="91440" bIns="45720" rtlCol="0" anchor="t">
            <a:normAutofit/>
          </a:bodyPr>
          <a:lstStyle/>
          <a:p>
            <a:pPr algn="ctr"/>
            <a:r>
              <a:rPr lang="en-US" sz="2100"/>
              <a:t>Complications may Include Pneumonia, dehydration &amp; worsening of conditions like congestive heart failure, asthma, diabetes or sinus &amp; ear infections in children.</a:t>
            </a:r>
          </a:p>
        </p:txBody>
      </p:sp>
      <p:pic>
        <p:nvPicPr>
          <p:cNvPr id="2051" name="Picture 3" descr="Image result for flu">
            <a:hlinkClick r:id="rId3"/>
            <a:extLst>
              <a:ext uri="{FF2B5EF4-FFF2-40B4-BE49-F238E27FC236}">
                <a16:creationId xmlns:a16="http://schemas.microsoft.com/office/drawing/2014/main" id="{4EE8C47D-36D1-445A-865B-FA005853994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3999" y="1621638"/>
            <a:ext cx="5462001" cy="3621544"/>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686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2E5-F0CC-4144-83D5-848FA8CA6C3C}"/>
              </a:ext>
            </a:extLst>
          </p:cNvPr>
          <p:cNvSpPr>
            <a:spLocks noGrp="1"/>
          </p:cNvSpPr>
          <p:nvPr>
            <p:ph type="title"/>
          </p:nvPr>
        </p:nvSpPr>
        <p:spPr>
          <a:xfrm>
            <a:off x="1114424" y="847726"/>
            <a:ext cx="6150510" cy="320040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Complications of the flu </a:t>
            </a:r>
          </a:p>
        </p:txBody>
      </p:sp>
      <p:sp>
        <p:nvSpPr>
          <p:cNvPr id="3" name="Text Placeholder 2">
            <a:extLst>
              <a:ext uri="{FF2B5EF4-FFF2-40B4-BE49-F238E27FC236}">
                <a16:creationId xmlns:a16="http://schemas.microsoft.com/office/drawing/2014/main" id="{754FA2E3-B2D0-43A4-A490-442C8C708484}"/>
              </a:ext>
            </a:extLst>
          </p:cNvPr>
          <p:cNvSpPr>
            <a:spLocks noGrp="1"/>
          </p:cNvSpPr>
          <p:nvPr>
            <p:ph type="body" idx="1"/>
          </p:nvPr>
        </p:nvSpPr>
        <p:spPr>
          <a:xfrm>
            <a:off x="1114424" y="4124325"/>
            <a:ext cx="6150510" cy="1905000"/>
          </a:xfrm>
        </p:spPr>
        <p:txBody>
          <a:bodyPr vert="horz" lIns="91440" tIns="45720" rIns="91440" bIns="45720" rtlCol="0" anchor="t">
            <a:normAutofit/>
          </a:bodyPr>
          <a:lstStyle/>
          <a:p>
            <a:pPr algn="ctr"/>
            <a:r>
              <a:rPr lang="en-US" sz="2100"/>
              <a:t>Most at Risk are children, Elderly and People with certain health conditions.</a:t>
            </a:r>
          </a:p>
        </p:txBody>
      </p:sp>
      <p:pic>
        <p:nvPicPr>
          <p:cNvPr id="4" name="Picture 3">
            <a:extLst>
              <a:ext uri="{FF2B5EF4-FFF2-40B4-BE49-F238E27FC236}">
                <a16:creationId xmlns:a16="http://schemas.microsoft.com/office/drawing/2014/main" id="{DC2A4290-620E-4185-9A07-F685D33D07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99131" y="913312"/>
            <a:ext cx="3416888" cy="5118933"/>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1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624C-A307-4E8E-B36A-EC0E39056A65}"/>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Stop the spread of germs</a:t>
            </a:r>
          </a:p>
        </p:txBody>
      </p:sp>
      <p:sp>
        <p:nvSpPr>
          <p:cNvPr id="3" name="Text Placeholder 2">
            <a:extLst>
              <a:ext uri="{FF2B5EF4-FFF2-40B4-BE49-F238E27FC236}">
                <a16:creationId xmlns:a16="http://schemas.microsoft.com/office/drawing/2014/main" id="{1FC1356C-7420-4449-9896-24E3AB2CB8AE}"/>
              </a:ext>
            </a:extLst>
          </p:cNvPr>
          <p:cNvSpPr>
            <a:spLocks noGrp="1"/>
          </p:cNvSpPr>
          <p:nvPr>
            <p:ph type="body" idx="1"/>
          </p:nvPr>
        </p:nvSpPr>
        <p:spPr>
          <a:xfrm>
            <a:off x="1751012" y="5516211"/>
            <a:ext cx="8676222" cy="722243"/>
          </a:xfrm>
        </p:spPr>
        <p:txBody>
          <a:bodyPr vert="horz" lIns="91440" tIns="45720" rIns="91440" bIns="45720" rtlCol="0" anchor="t">
            <a:normAutofit/>
          </a:bodyPr>
          <a:lstStyle/>
          <a:p>
            <a:pPr algn="ctr">
              <a:lnSpc>
                <a:spcPct val="90000"/>
              </a:lnSpc>
            </a:pPr>
            <a:r>
              <a:rPr lang="en-US" sz="1500"/>
              <a:t>Germs are spread in respiratory droplets caused by coughing and sneezing.  They usually spread from person to person, though sometimes people can become infected by touching something contaminated by germs. </a:t>
            </a:r>
          </a:p>
        </p:txBody>
      </p:sp>
      <p:pic>
        <p:nvPicPr>
          <p:cNvPr id="4" name="Picture 3">
            <a:extLst>
              <a:ext uri="{FF2B5EF4-FFF2-40B4-BE49-F238E27FC236}">
                <a16:creationId xmlns:a16="http://schemas.microsoft.com/office/drawing/2014/main" id="{A0E4FFE3-8811-459B-B1AB-B960587B59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63" b="30334"/>
          <a:stretch/>
        </p:blipFill>
        <p:spPr bwMode="auto">
          <a:xfrm>
            <a:off x="20" y="10"/>
            <a:ext cx="12191980" cy="427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3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B6F66-4BEE-4003-88E9-725C31742DCC}"/>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Infection can occur</a:t>
            </a:r>
          </a:p>
        </p:txBody>
      </p:sp>
      <p:sp>
        <p:nvSpPr>
          <p:cNvPr id="3" name="Text Placeholder 2">
            <a:extLst>
              <a:ext uri="{FF2B5EF4-FFF2-40B4-BE49-F238E27FC236}">
                <a16:creationId xmlns:a16="http://schemas.microsoft.com/office/drawing/2014/main" id="{A8D8C2A5-B710-434F-9DCB-16BDE8B589E5}"/>
              </a:ext>
            </a:extLst>
          </p:cNvPr>
          <p:cNvSpPr>
            <a:spLocks noGrp="1"/>
          </p:cNvSpPr>
          <p:nvPr>
            <p:ph type="body" idx="1"/>
          </p:nvPr>
        </p:nvSpPr>
        <p:spPr>
          <a:xfrm>
            <a:off x="6735098" y="4365523"/>
            <a:ext cx="4798140" cy="1793053"/>
          </a:xfrm>
        </p:spPr>
        <p:txBody>
          <a:bodyPr vert="horz" lIns="91440" tIns="45720" rIns="91440" bIns="45720" rtlCol="0" anchor="t">
            <a:normAutofit/>
          </a:bodyPr>
          <a:lstStyle/>
          <a:p>
            <a:pPr algn="ctr"/>
            <a:r>
              <a:rPr lang="en-US" sz="2100"/>
              <a:t>1 day before &amp; up to 5 days after becoming sick</a:t>
            </a:r>
          </a:p>
        </p:txBody>
      </p:sp>
      <p:sp>
        <p:nvSpPr>
          <p:cNvPr id="10" name="Rounded Rectangle 7">
            <a:extLst>
              <a:ext uri="{FF2B5EF4-FFF2-40B4-BE49-F238E27FC236}">
                <a16:creationId xmlns:a16="http://schemas.microsoft.com/office/drawing/2014/main" id="{4B8C8B56-2499-4B20-B089-A410B7401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5457375"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D1DBCA2E-4AA9-4FE8-AE39-9A8AF8AB670C}"/>
              </a:ext>
            </a:extLst>
          </p:cNvPr>
          <p:cNvPicPr>
            <a:picLocks noChangeAspect="1"/>
          </p:cNvPicPr>
          <p:nvPr/>
        </p:nvPicPr>
        <p:blipFill rotWithShape="1">
          <a:blip r:embed="rId3"/>
          <a:srcRect l="26418" r="27109" b="-1"/>
          <a:stretch/>
        </p:blipFill>
        <p:spPr>
          <a:xfrm>
            <a:off x="1142167" y="1115604"/>
            <a:ext cx="4489621" cy="4607432"/>
          </a:xfrm>
          <a:prstGeom prst="rect">
            <a:avLst/>
          </a:prstGeom>
        </p:spPr>
      </p:pic>
    </p:spTree>
    <p:extLst>
      <p:ext uri="{BB962C8B-B14F-4D97-AF65-F5344CB8AC3E}">
        <p14:creationId xmlns:p14="http://schemas.microsoft.com/office/powerpoint/2010/main" val="1392831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26A6809-4225-42AC-B927-48D14BACA728}"/>
              </a:ext>
            </a:extLst>
          </p:cNvPr>
          <p:cNvSpPr/>
          <p:nvPr/>
        </p:nvSpPr>
        <p:spPr>
          <a:xfrm>
            <a:off x="962022" y="643467"/>
            <a:ext cx="4340023" cy="5571064"/>
          </a:xfrm>
          <a:prstGeom prst="rect">
            <a:avLst/>
          </a:prstGeom>
        </p:spPr>
        <p:txBody>
          <a:bodyPr vert="horz" lIns="91440" tIns="45720" rIns="91440" bIns="45720" rtlCol="0" anchor="ctr">
            <a:normAutofit/>
          </a:bodyPr>
          <a:lstStyle/>
          <a:p>
            <a:pPr>
              <a:spcBef>
                <a:spcPct val="0"/>
              </a:spcBef>
              <a:spcAft>
                <a:spcPts val="600"/>
              </a:spcAft>
            </a:pPr>
            <a:r>
              <a:rPr lang="en-US" sz="4400" b="1"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November 2019 Review:</a:t>
            </a:r>
          </a:p>
        </p:txBody>
      </p:sp>
      <p:sp>
        <p:nvSpPr>
          <p:cNvPr id="3" name="Rectangle 2">
            <a:extLst>
              <a:ext uri="{FF2B5EF4-FFF2-40B4-BE49-F238E27FC236}">
                <a16:creationId xmlns:a16="http://schemas.microsoft.com/office/drawing/2014/main" id="{CCD34E54-6C58-4F62-A1EE-646B7B349BD8}"/>
              </a:ext>
            </a:extLst>
          </p:cNvPr>
          <p:cNvSpPr/>
          <p:nvPr/>
        </p:nvSpPr>
        <p:spPr>
          <a:xfrm>
            <a:off x="6708499" y="643467"/>
            <a:ext cx="4521480" cy="5571064"/>
          </a:xfrm>
          <a:prstGeom prst="rect">
            <a:avLst/>
          </a:prstGeom>
        </p:spPr>
        <p:txBody>
          <a:bodyPr vert="horz" lIns="91440" tIns="45720" rIns="91440" bIns="45720" rtlCol="0" anchor="ctr">
            <a:normAutofit/>
          </a:bodyPr>
          <a:lstStyle/>
          <a:p>
            <a:pPr marL="285750" indent="-285750">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Safety Topic – housekeeping </a:t>
            </a:r>
          </a:p>
          <a:p>
            <a:pPr marL="285750" indent="-285750">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One employee reported injury</a:t>
            </a:r>
          </a:p>
          <a:p>
            <a:pPr marL="285750" indent="-285750">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Two customer property damage incidents</a:t>
            </a:r>
          </a:p>
          <a:p>
            <a:pPr marL="285750" indent="-285750">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Two submissions for Making Safety a Family Affair</a:t>
            </a:r>
          </a:p>
          <a:p>
            <a:pPr marL="285750" indent="-285750">
              <a:spcBef>
                <a:spcPct val="20000"/>
              </a:spcBef>
              <a:spcAft>
                <a:spcPts val="600"/>
              </a:spcAft>
              <a:buClr>
                <a:schemeClr val="tx1"/>
              </a:buClr>
              <a:buSzPct val="100000"/>
              <a:buFont typeface="Arial"/>
              <a:buChar cha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No open safety concerns or suggestions for improvements</a:t>
            </a:r>
          </a:p>
        </p:txBody>
      </p:sp>
    </p:spTree>
    <p:extLst>
      <p:ext uri="{BB962C8B-B14F-4D97-AF65-F5344CB8AC3E}">
        <p14:creationId xmlns:p14="http://schemas.microsoft.com/office/powerpoint/2010/main" val="278745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A12F15-BEFD-4F1B-B3EB-173E6853DBD7}"/>
              </a:ext>
            </a:extLst>
          </p:cNvPr>
          <p:cNvPicPr>
            <a:picLocks noChangeAspect="1"/>
          </p:cNvPicPr>
          <p:nvPr/>
        </p:nvPicPr>
        <p:blipFill rotWithShape="1">
          <a:blip r:embed="rId3" cstate="print">
            <a:duotone>
              <a:prstClr val="black"/>
              <a:schemeClr val="bg1">
                <a:tint val="45000"/>
                <a:satMod val="400000"/>
              </a:schemeClr>
            </a:duotone>
            <a:alphaModFix amt="25000"/>
            <a:extLst>
              <a:ext uri="{28A0092B-C50C-407E-A947-70E740481C1C}">
                <a14:useLocalDpi xmlns:a14="http://schemas.microsoft.com/office/drawing/2010/main" val="0"/>
              </a:ext>
            </a:extLst>
          </a:blip>
          <a:srcRect t="17516" b="7484"/>
          <a:stretch/>
        </p:blipFill>
        <p:spPr>
          <a:xfrm>
            <a:off x="20" y="10"/>
            <a:ext cx="12191980" cy="6857990"/>
          </a:xfrm>
          <a:prstGeom prst="rect">
            <a:avLst/>
          </a:prstGeom>
        </p:spPr>
      </p:pic>
      <p:sp>
        <p:nvSpPr>
          <p:cNvPr id="2" name="Title 1">
            <a:extLst>
              <a:ext uri="{FF2B5EF4-FFF2-40B4-BE49-F238E27FC236}">
                <a16:creationId xmlns:a16="http://schemas.microsoft.com/office/drawing/2014/main" id="{B95FB4A5-A553-4066-917B-D51F9830F11A}"/>
              </a:ext>
            </a:extLst>
          </p:cNvPr>
          <p:cNvSpPr>
            <a:spLocks noGrp="1"/>
          </p:cNvSpPr>
          <p:nvPr>
            <p:ph type="title"/>
          </p:nvPr>
        </p:nvSpPr>
        <p:spPr>
          <a:xfrm>
            <a:off x="1751012" y="609601"/>
            <a:ext cx="8676222" cy="320040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Prevent the spread of germs</a:t>
            </a:r>
          </a:p>
        </p:txBody>
      </p:sp>
      <p:sp>
        <p:nvSpPr>
          <p:cNvPr id="3" name="Text Placeholder 2">
            <a:extLst>
              <a:ext uri="{FF2B5EF4-FFF2-40B4-BE49-F238E27FC236}">
                <a16:creationId xmlns:a16="http://schemas.microsoft.com/office/drawing/2014/main" id="{B118AA51-E5E7-4CF9-A137-526729371BE5}"/>
              </a:ext>
            </a:extLst>
          </p:cNvPr>
          <p:cNvSpPr>
            <a:spLocks noGrp="1"/>
          </p:cNvSpPr>
          <p:nvPr>
            <p:ph type="body" idx="1"/>
          </p:nvPr>
        </p:nvSpPr>
        <p:spPr>
          <a:xfrm>
            <a:off x="1751012" y="3886200"/>
            <a:ext cx="8676222" cy="1905000"/>
          </a:xfrm>
        </p:spPr>
        <p:txBody>
          <a:bodyPr vert="horz" lIns="91440" tIns="45720" rIns="91440" bIns="45720" rtlCol="0" anchor="t">
            <a:normAutofit/>
          </a:bodyPr>
          <a:lstStyle/>
          <a:p>
            <a:pPr algn="ctr"/>
            <a:r>
              <a:rPr lang="en-US" sz="2100"/>
              <a:t>Cover your nose &amp; mouth when you sneeze or cough</a:t>
            </a:r>
          </a:p>
          <a:p>
            <a:pPr algn="ctr"/>
            <a:r>
              <a:rPr lang="en-US" sz="2100"/>
              <a:t>Use tissues when you sneeze or have sniffles</a:t>
            </a:r>
          </a:p>
          <a:p>
            <a:pPr algn="ctr"/>
            <a:r>
              <a:rPr lang="en-US" sz="2100"/>
              <a:t>Sneeze into your sleeve if tissues aren’t available</a:t>
            </a:r>
          </a:p>
        </p:txBody>
      </p:sp>
    </p:spTree>
    <p:extLst>
      <p:ext uri="{BB962C8B-B14F-4D97-AF65-F5344CB8AC3E}">
        <p14:creationId xmlns:p14="http://schemas.microsoft.com/office/powerpoint/2010/main" val="203782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7068B-B89F-44BB-B2CC-2E36BB88A0E8}"/>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Prevent the spread of germs</a:t>
            </a:r>
          </a:p>
        </p:txBody>
      </p:sp>
      <p:sp>
        <p:nvSpPr>
          <p:cNvPr id="3" name="Text Placeholder 2">
            <a:extLst>
              <a:ext uri="{FF2B5EF4-FFF2-40B4-BE49-F238E27FC236}">
                <a16:creationId xmlns:a16="http://schemas.microsoft.com/office/drawing/2014/main" id="{ED7A4E12-33F1-43D0-95C5-7C1A2B429CBA}"/>
              </a:ext>
            </a:extLst>
          </p:cNvPr>
          <p:cNvSpPr>
            <a:spLocks noGrp="1"/>
          </p:cNvSpPr>
          <p:nvPr>
            <p:ph type="body" idx="1"/>
          </p:nvPr>
        </p:nvSpPr>
        <p:spPr>
          <a:xfrm>
            <a:off x="8164106" y="4365523"/>
            <a:ext cx="3369132" cy="1793053"/>
          </a:xfrm>
        </p:spPr>
        <p:txBody>
          <a:bodyPr vert="horz" lIns="91440" tIns="45720" rIns="91440" bIns="45720" rtlCol="0" anchor="t">
            <a:normAutofit/>
          </a:bodyPr>
          <a:lstStyle/>
          <a:p>
            <a:pPr algn="ctr">
              <a:lnSpc>
                <a:spcPct val="90000"/>
              </a:lnSpc>
            </a:pPr>
            <a:r>
              <a:rPr lang="en-US" sz="1600"/>
              <a:t>Toss your tissues in the trash</a:t>
            </a:r>
          </a:p>
          <a:p>
            <a:pPr algn="ctr">
              <a:lnSpc>
                <a:spcPct val="90000"/>
              </a:lnSpc>
            </a:pPr>
            <a:r>
              <a:rPr lang="en-US" sz="1600"/>
              <a:t>Wash hands frequently: any kind of soap is effective in removing germs if you vigorously rub your hands together for at least 15-30 seconds and rinse well under running water.</a:t>
            </a:r>
          </a:p>
        </p:txBody>
      </p:sp>
      <p:pic>
        <p:nvPicPr>
          <p:cNvPr id="4" name="Picture 3">
            <a:extLst>
              <a:ext uri="{FF2B5EF4-FFF2-40B4-BE49-F238E27FC236}">
                <a16:creationId xmlns:a16="http://schemas.microsoft.com/office/drawing/2014/main" id="{CDB8EB23-7863-4A62-A5DE-137EC3929B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6915" y="1114097"/>
            <a:ext cx="6915663" cy="4633493"/>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87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4CF1-A27D-4938-8649-924537CCA8A9}"/>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Work or stay home?</a:t>
            </a:r>
          </a:p>
        </p:txBody>
      </p:sp>
      <p:sp>
        <p:nvSpPr>
          <p:cNvPr id="3" name="Text Placeholder 2">
            <a:extLst>
              <a:ext uri="{FF2B5EF4-FFF2-40B4-BE49-F238E27FC236}">
                <a16:creationId xmlns:a16="http://schemas.microsoft.com/office/drawing/2014/main" id="{34020283-C659-4B69-88F0-AAE5A8A02334}"/>
              </a:ext>
            </a:extLst>
          </p:cNvPr>
          <p:cNvSpPr>
            <a:spLocks noGrp="1"/>
          </p:cNvSpPr>
          <p:nvPr>
            <p:ph type="body" idx="1"/>
          </p:nvPr>
        </p:nvSpPr>
        <p:spPr>
          <a:xfrm>
            <a:off x="6735098" y="4365523"/>
            <a:ext cx="4798140" cy="1793053"/>
          </a:xfrm>
        </p:spPr>
        <p:txBody>
          <a:bodyPr vert="horz" lIns="91440" tIns="45720" rIns="91440" bIns="45720" rtlCol="0" anchor="t">
            <a:normAutofit/>
          </a:bodyPr>
          <a:lstStyle/>
          <a:p>
            <a:pPr algn="ctr"/>
            <a:r>
              <a:rPr lang="en-US" sz="2100" dirty="0"/>
              <a:t>Let common sense be your guide!</a:t>
            </a:r>
          </a:p>
          <a:p>
            <a:pPr algn="ctr"/>
            <a:r>
              <a:rPr lang="en-US" sz="2100" dirty="0"/>
              <a:t>Stay home if you: have a fever or cannot control your sneezing &amp; coughing</a:t>
            </a:r>
          </a:p>
        </p:txBody>
      </p:sp>
      <p:sp>
        <p:nvSpPr>
          <p:cNvPr id="74" name="Rounded Rectangle 7">
            <a:extLst>
              <a:ext uri="{FF2B5EF4-FFF2-40B4-BE49-F238E27FC236}">
                <a16:creationId xmlns:a16="http://schemas.microsoft.com/office/drawing/2014/main" id="{4B8C8B56-2499-4B20-B089-A410B7401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5457375"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descr="Image result for sneezing">
            <a:hlinkClick r:id="rId3"/>
            <a:extLst>
              <a:ext uri="{FF2B5EF4-FFF2-40B4-BE49-F238E27FC236}">
                <a16:creationId xmlns:a16="http://schemas.microsoft.com/office/drawing/2014/main" id="{A3DC309C-4A71-4ACD-9731-BD8496B3F9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24" r="19807" b="-1"/>
          <a:stretch/>
        </p:blipFill>
        <p:spPr bwMode="auto">
          <a:xfrm>
            <a:off x="1142167" y="1115604"/>
            <a:ext cx="4489621" cy="460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49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FD36-ADC2-447A-9E01-B55736B3F9ED}"/>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lnSpc>
                <a:spcPct val="90000"/>
              </a:lnSpc>
            </a:pPr>
            <a:r>
              <a:rPr lang="en-US" sz="3400">
                <a:effectLst>
                  <a:glow rad="38100">
                    <a:schemeClr val="bg1">
                      <a:lumMod val="65000"/>
                      <a:lumOff val="35000"/>
                      <a:alpha val="50000"/>
                    </a:schemeClr>
                  </a:glow>
                  <a:outerShdw blurRad="28575" dist="31750" dir="13200000" algn="tl" rotWithShape="0">
                    <a:srgbClr val="000000">
                      <a:alpha val="25000"/>
                    </a:srgbClr>
                  </a:outerShdw>
                </a:effectLst>
              </a:rPr>
              <a:t>When in doubt, call your physician!</a:t>
            </a:r>
          </a:p>
        </p:txBody>
      </p:sp>
      <p:sp>
        <p:nvSpPr>
          <p:cNvPr id="3" name="Text Placeholder 2">
            <a:extLst>
              <a:ext uri="{FF2B5EF4-FFF2-40B4-BE49-F238E27FC236}">
                <a16:creationId xmlns:a16="http://schemas.microsoft.com/office/drawing/2014/main" id="{8AFA395A-F578-48AC-9D4C-DB4AE322B293}"/>
              </a:ext>
            </a:extLst>
          </p:cNvPr>
          <p:cNvSpPr>
            <a:spLocks noGrp="1"/>
          </p:cNvSpPr>
          <p:nvPr>
            <p:ph type="body" idx="1"/>
          </p:nvPr>
        </p:nvSpPr>
        <p:spPr>
          <a:xfrm>
            <a:off x="1751012" y="5516211"/>
            <a:ext cx="8676222" cy="722243"/>
          </a:xfrm>
        </p:spPr>
        <p:txBody>
          <a:bodyPr vert="horz" lIns="91440" tIns="45720" rIns="91440" bIns="45720" rtlCol="0" anchor="t">
            <a:normAutofit/>
          </a:bodyPr>
          <a:lstStyle/>
          <a:p>
            <a:pPr algn="ctr">
              <a:lnSpc>
                <a:spcPct val="90000"/>
              </a:lnSpc>
            </a:pPr>
            <a:r>
              <a:rPr lang="en-US" sz="1200"/>
              <a:t>Don’t overtax your immune system.</a:t>
            </a:r>
          </a:p>
          <a:p>
            <a:pPr algn="ctr">
              <a:lnSpc>
                <a:spcPct val="90000"/>
              </a:lnSpc>
            </a:pPr>
            <a:r>
              <a:rPr lang="en-US" sz="1200"/>
              <a:t>Common colds become more serious bacterial infections such as sinusitis – and influenza can turn into pneumonia.</a:t>
            </a:r>
          </a:p>
        </p:txBody>
      </p:sp>
      <p:pic>
        <p:nvPicPr>
          <p:cNvPr id="5" name="Picture 4" descr="A picture containing drawing&#10;&#10;Description automatically generated">
            <a:extLst>
              <a:ext uri="{FF2B5EF4-FFF2-40B4-BE49-F238E27FC236}">
                <a16:creationId xmlns:a16="http://schemas.microsoft.com/office/drawing/2014/main" id="{3134EE6E-85CA-45B2-B23E-63FA39BA9941}"/>
              </a:ext>
            </a:extLst>
          </p:cNvPr>
          <p:cNvPicPr>
            <a:picLocks noChangeAspect="1"/>
          </p:cNvPicPr>
          <p:nvPr/>
        </p:nvPicPr>
        <p:blipFill rotWithShape="1">
          <a:blip r:embed="rId3"/>
          <a:srcRect t="6518" b="40966"/>
          <a:stretch/>
        </p:blipFill>
        <p:spPr>
          <a:xfrm>
            <a:off x="20" y="10"/>
            <a:ext cx="12191980" cy="4273816"/>
          </a:xfrm>
          <a:prstGeom prst="rect">
            <a:avLst/>
          </a:prstGeom>
        </p:spPr>
      </p:pic>
    </p:spTree>
    <p:extLst>
      <p:ext uri="{BB962C8B-B14F-4D97-AF65-F5344CB8AC3E}">
        <p14:creationId xmlns:p14="http://schemas.microsoft.com/office/powerpoint/2010/main" val="3442471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49318-8D6A-4292-BAC0-D449C59D553F}"/>
              </a:ext>
            </a:extLst>
          </p:cNvPr>
          <p:cNvSpPr>
            <a:spLocks noGrp="1"/>
          </p:cNvSpPr>
          <p:nvPr>
            <p:ph type="title"/>
          </p:nvPr>
        </p:nvSpPr>
        <p:spPr>
          <a:xfrm>
            <a:off x="1751012" y="3883741"/>
            <a:ext cx="8676222" cy="1335959"/>
          </a:xfrm>
        </p:spPr>
        <p:txBody>
          <a:bodyPr vert="horz" lIns="91440" tIns="45720" rIns="91440" bIns="45720" rtlCol="0" anchor="b">
            <a:normAutofit/>
          </a:bodyPr>
          <a:lstStyle/>
          <a:p>
            <a:pPr algn="ctr">
              <a:lnSpc>
                <a:spcPct val="90000"/>
              </a:lnSpc>
            </a:pPr>
            <a:r>
              <a:rPr lang="en-US" sz="4400">
                <a:effectLst>
                  <a:glow rad="38100">
                    <a:schemeClr val="bg1">
                      <a:lumMod val="65000"/>
                      <a:lumOff val="35000"/>
                      <a:alpha val="50000"/>
                    </a:schemeClr>
                  </a:glow>
                  <a:outerShdw blurRad="28575" dist="31750" dir="13200000" algn="tl" rotWithShape="0">
                    <a:srgbClr val="000000">
                      <a:alpha val="25000"/>
                    </a:srgbClr>
                  </a:outerShdw>
                </a:effectLst>
              </a:rPr>
              <a:t>Over-the-counter medications</a:t>
            </a:r>
          </a:p>
        </p:txBody>
      </p:sp>
      <p:sp>
        <p:nvSpPr>
          <p:cNvPr id="3" name="Text Placeholder 2">
            <a:extLst>
              <a:ext uri="{FF2B5EF4-FFF2-40B4-BE49-F238E27FC236}">
                <a16:creationId xmlns:a16="http://schemas.microsoft.com/office/drawing/2014/main" id="{C02A4427-2096-44FD-ABC7-6CD511074866}"/>
              </a:ext>
            </a:extLst>
          </p:cNvPr>
          <p:cNvSpPr>
            <a:spLocks noGrp="1"/>
          </p:cNvSpPr>
          <p:nvPr>
            <p:ph type="body" idx="1"/>
          </p:nvPr>
        </p:nvSpPr>
        <p:spPr>
          <a:xfrm>
            <a:off x="1751012" y="5295900"/>
            <a:ext cx="8676222" cy="682113"/>
          </a:xfrm>
        </p:spPr>
        <p:txBody>
          <a:bodyPr vert="horz" lIns="91440" tIns="45720" rIns="91440" bIns="45720" rtlCol="0" anchor="t">
            <a:normAutofit/>
          </a:bodyPr>
          <a:lstStyle/>
          <a:p>
            <a:pPr algn="ctr">
              <a:lnSpc>
                <a:spcPct val="90000"/>
              </a:lnSpc>
            </a:pPr>
            <a:r>
              <a:rPr lang="en-US" sz="1300"/>
              <a:t>Check label &amp; ingredients, talk to pharmacist, some cold and flu medicines (with antihistamines)can make you drowsy and that can be dangerous when driving or working around any kind of machinery and can negatively react with your regular medications.</a:t>
            </a:r>
          </a:p>
        </p:txBody>
      </p:sp>
      <p:pic>
        <p:nvPicPr>
          <p:cNvPr id="5" name="Picture 4" descr="A close up of a bottle&#10;&#10;Description automatically generated">
            <a:extLst>
              <a:ext uri="{FF2B5EF4-FFF2-40B4-BE49-F238E27FC236}">
                <a16:creationId xmlns:a16="http://schemas.microsoft.com/office/drawing/2014/main" id="{5F2DA8F1-D0D7-49FF-904D-82CEEE4EE2AE}"/>
              </a:ext>
            </a:extLst>
          </p:cNvPr>
          <p:cNvPicPr>
            <a:picLocks noChangeAspect="1"/>
          </p:cNvPicPr>
          <p:nvPr/>
        </p:nvPicPr>
        <p:blipFill rotWithShape="1">
          <a:blip r:embed="rId3"/>
          <a:srcRect t="23927" r="1" b="9852"/>
          <a:stretch/>
        </p:blipFill>
        <p:spPr>
          <a:xfrm>
            <a:off x="2711334" y="824487"/>
            <a:ext cx="6769332" cy="2983054"/>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070471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A672405-5F81-4E97-B4FC-E7F2CC16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EDA44DC-0F2D-4E1B-8953-77544C7D4D8A}"/>
              </a:ext>
            </a:extLst>
          </p:cNvPr>
          <p:cNvSpPr>
            <a:spLocks noGrp="1"/>
          </p:cNvSpPr>
          <p:nvPr>
            <p:ph type="title"/>
          </p:nvPr>
        </p:nvSpPr>
        <p:spPr>
          <a:xfrm>
            <a:off x="4996542" y="990601"/>
            <a:ext cx="6054045" cy="4632960"/>
          </a:xfrm>
        </p:spPr>
        <p:txBody>
          <a:bodyPr vert="horz" lIns="91440" tIns="45720" rIns="91440" bIns="45720" rtlCol="0" anchor="ctr">
            <a:normAutofit/>
          </a:bodyPr>
          <a:lstStyle/>
          <a:p>
            <a:pPr algn="l"/>
            <a:r>
              <a:rPr lang="en-US" sz="48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Cold and flu facts pop quiz!</a:t>
            </a:r>
          </a:p>
        </p:txBody>
      </p:sp>
      <p:sp>
        <p:nvSpPr>
          <p:cNvPr id="3" name="Text Placeholder 2">
            <a:extLst>
              <a:ext uri="{FF2B5EF4-FFF2-40B4-BE49-F238E27FC236}">
                <a16:creationId xmlns:a16="http://schemas.microsoft.com/office/drawing/2014/main" id="{94F6ED36-7271-4217-9185-990ABFD4C6BC}"/>
              </a:ext>
            </a:extLst>
          </p:cNvPr>
          <p:cNvSpPr>
            <a:spLocks noGrp="1"/>
          </p:cNvSpPr>
          <p:nvPr>
            <p:ph type="body" idx="1"/>
          </p:nvPr>
        </p:nvSpPr>
        <p:spPr>
          <a:xfrm>
            <a:off x="1141413" y="990601"/>
            <a:ext cx="3191623" cy="4632960"/>
          </a:xfrm>
        </p:spPr>
        <p:txBody>
          <a:bodyPr vert="horz" lIns="91440" tIns="45720" rIns="91440" bIns="45720" rtlCol="0" anchor="ctr">
            <a:normAutofit/>
          </a:bodyPr>
          <a:lstStyle/>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True or False: Cold temperatures outside cause colds and flu</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True or false: flu season ranges from December through march.</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Which of the following tips for avoiding colds and flu are correct? Select all that apply</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a. High fever 102-104 °F</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b. Rash</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c. nausea, vomiting and/or diarrhea</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d. Muscle aches</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True or false: eating healthy foods and participating in moderate exercise can help avoid the flu</a:t>
            </a:r>
          </a:p>
          <a:p>
            <a:pPr algn="l">
              <a:lnSpc>
                <a:spcPct val="90000"/>
              </a:lnSpc>
              <a:buClr>
                <a:schemeClr val="tx1"/>
              </a:buClr>
            </a:pPr>
            <a:r>
              <a:rPr lang="en-US" sz="1300" dirty="0">
                <a:gradFill flip="none" rotWithShape="1">
                  <a:gsLst>
                    <a:gs pos="0">
                      <a:schemeClr val="tx1"/>
                    </a:gs>
                    <a:gs pos="100000">
                      <a:schemeClr val="tx1">
                        <a:lumMod val="75000"/>
                      </a:schemeClr>
                    </a:gs>
                  </a:gsLst>
                  <a:lin ang="5400000" scaled="0"/>
                  <a:tileRect/>
                </a:gradFill>
              </a:rPr>
              <a:t>True or false: a person is only contagious when they have a fever.</a:t>
            </a:r>
          </a:p>
        </p:txBody>
      </p:sp>
      <p:cxnSp>
        <p:nvCxnSpPr>
          <p:cNvPr id="10" name="Straight Connector 9">
            <a:extLst>
              <a:ext uri="{FF2B5EF4-FFF2-40B4-BE49-F238E27FC236}">
                <a16:creationId xmlns:a16="http://schemas.microsoft.com/office/drawing/2014/main" id="{FC86C303-74D6-4DF3-9113-E0A374D71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769" y="2057400"/>
            <a:ext cx="0" cy="2743200"/>
          </a:xfrm>
          <a:prstGeom prst="line">
            <a:avLst/>
          </a:prstGeom>
          <a:ln w="19050">
            <a:solidFill>
              <a:schemeClr val="accent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660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74" y="916233"/>
            <a:ext cx="11554691" cy="4139861"/>
          </a:xfrm>
        </p:spPr>
        <p:txBody>
          <a:bodyPr>
            <a:normAutofit/>
          </a:bodyPr>
          <a:lstStyle/>
          <a:p>
            <a:pPr marL="0" indent="0">
              <a:buNone/>
            </a:pPr>
            <a:endParaRPr lang="en-US" dirty="0"/>
          </a:p>
          <a:p>
            <a:pPr lvl="1"/>
            <a:r>
              <a:rPr lang="en-US" sz="2000" dirty="0"/>
              <a:t>Want to Add </a:t>
            </a:r>
            <a:r>
              <a:rPr lang="en-US" sz="4400" dirty="0">
                <a:solidFill>
                  <a:srgbClr val="00CC00"/>
                </a:solidFill>
              </a:rPr>
              <a:t>500 points </a:t>
            </a:r>
            <a:r>
              <a:rPr lang="en-US" sz="2000" dirty="0"/>
              <a:t>to your card</a:t>
            </a:r>
          </a:p>
          <a:p>
            <a:pPr lvl="1"/>
            <a:endParaRPr lang="en-US" sz="2000" dirty="0"/>
          </a:p>
          <a:p>
            <a:pPr marL="0" indent="0">
              <a:buNone/>
            </a:pPr>
            <a:endParaRPr lang="en-US" dirty="0">
              <a:solidFill>
                <a:srgbClr val="FFFF00"/>
              </a:solidFill>
            </a:endParaRPr>
          </a:p>
        </p:txBody>
      </p:sp>
      <p:sp>
        <p:nvSpPr>
          <p:cNvPr id="7"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FF00"/>
                </a:solidFill>
              </a:rPr>
              <a:t>Making Safety A Family Affair</a:t>
            </a:r>
          </a:p>
          <a:p>
            <a:endParaRPr lang="en-US" b="1" dirty="0">
              <a:solidFill>
                <a:srgbClr val="FF0000"/>
              </a:solidFill>
            </a:endParaRPr>
          </a:p>
        </p:txBody>
      </p:sp>
      <p:pic>
        <p:nvPicPr>
          <p:cNvPr id="6" name="Picture 5" descr="A picture containing drawing&#10;&#10;Description automatically generated">
            <a:extLst>
              <a:ext uri="{FF2B5EF4-FFF2-40B4-BE49-F238E27FC236}">
                <a16:creationId xmlns:a16="http://schemas.microsoft.com/office/drawing/2014/main" id="{D10D8C89-D623-4647-BC6D-78B149271DF1}"/>
              </a:ext>
            </a:extLst>
          </p:cNvPr>
          <p:cNvPicPr>
            <a:picLocks noChangeAspect="1"/>
          </p:cNvPicPr>
          <p:nvPr/>
        </p:nvPicPr>
        <p:blipFill>
          <a:blip r:embed="rId2"/>
          <a:stretch>
            <a:fillRect/>
          </a:stretch>
        </p:blipFill>
        <p:spPr>
          <a:xfrm rot="19767548">
            <a:off x="7865301" y="967222"/>
            <a:ext cx="3561760" cy="2445844"/>
          </a:xfrm>
          <a:prstGeom prst="rect">
            <a:avLst/>
          </a:prstGeom>
        </p:spPr>
      </p:pic>
      <p:pic>
        <p:nvPicPr>
          <p:cNvPr id="9" name="Picture 8" descr="A close up of a logo&#10;&#10;Description automatically generated">
            <a:extLst>
              <a:ext uri="{FF2B5EF4-FFF2-40B4-BE49-F238E27FC236}">
                <a16:creationId xmlns:a16="http://schemas.microsoft.com/office/drawing/2014/main" id="{978BE9B4-B8A5-4478-9376-7A35010456FD}"/>
              </a:ext>
            </a:extLst>
          </p:cNvPr>
          <p:cNvPicPr>
            <a:picLocks noChangeAspect="1"/>
          </p:cNvPicPr>
          <p:nvPr/>
        </p:nvPicPr>
        <p:blipFill>
          <a:blip r:embed="rId3"/>
          <a:stretch>
            <a:fillRect/>
          </a:stretch>
        </p:blipFill>
        <p:spPr>
          <a:xfrm>
            <a:off x="9152965" y="4360498"/>
            <a:ext cx="2548778" cy="226558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D8B23ED-7E0B-4119-BACB-880AC556BA9E}"/>
              </a:ext>
            </a:extLst>
          </p:cNvPr>
          <p:cNvPicPr>
            <a:picLocks noChangeAspect="1"/>
          </p:cNvPicPr>
          <p:nvPr/>
        </p:nvPicPr>
        <p:blipFill>
          <a:blip r:embed="rId4"/>
          <a:stretch>
            <a:fillRect/>
          </a:stretch>
        </p:blipFill>
        <p:spPr>
          <a:xfrm>
            <a:off x="2725270" y="4579734"/>
            <a:ext cx="1504318" cy="1827107"/>
          </a:xfrm>
          <a:prstGeom prst="rect">
            <a:avLst/>
          </a:prstGeom>
        </p:spPr>
      </p:pic>
    </p:spTree>
    <p:extLst>
      <p:ext uri="{BB962C8B-B14F-4D97-AF65-F5344CB8AC3E}">
        <p14:creationId xmlns:p14="http://schemas.microsoft.com/office/powerpoint/2010/main" val="3352734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682" y="941293"/>
            <a:ext cx="11554691" cy="1838317"/>
          </a:xfrm>
        </p:spPr>
        <p:txBody>
          <a:bodyPr>
            <a:normAutofit/>
          </a:bodyPr>
          <a:lstStyle/>
          <a:p>
            <a:pPr marL="0" indent="0">
              <a:buNone/>
            </a:pPr>
            <a:endParaRPr lang="en-US" dirty="0"/>
          </a:p>
          <a:p>
            <a:pPr lvl="1"/>
            <a:r>
              <a:rPr lang="en-US" sz="2000" dirty="0"/>
              <a:t>Share a photo that depicts you and your family conducted a home fire drill at your outside meeting location with a sign promoting fire safety at home, fire prevention month, house evacuation map, etc.  </a:t>
            </a:r>
            <a:endParaRPr lang="en-US" dirty="0">
              <a:solidFill>
                <a:srgbClr val="FFFF00"/>
              </a:solidFill>
            </a:endParaRPr>
          </a:p>
        </p:txBody>
      </p:sp>
      <p:sp>
        <p:nvSpPr>
          <p:cNvPr id="7" name="Title 1"/>
          <p:cNvSpPr txBox="1">
            <a:spLocks/>
          </p:cNvSpPr>
          <p:nvPr/>
        </p:nvSpPr>
        <p:spPr>
          <a:xfrm>
            <a:off x="290945" y="508627"/>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FF00"/>
                </a:solidFill>
              </a:rPr>
              <a:t>Making Safety A Family Affair</a:t>
            </a:r>
          </a:p>
          <a:p>
            <a:endParaRPr lang="en-US" b="1" dirty="0">
              <a:solidFill>
                <a:srgbClr val="FF0000"/>
              </a:solidFill>
            </a:endParaRPr>
          </a:p>
        </p:txBody>
      </p:sp>
      <p:pic>
        <p:nvPicPr>
          <p:cNvPr id="1026" name="Picture 1" descr="image001">
            <a:extLst>
              <a:ext uri="{FF2B5EF4-FFF2-40B4-BE49-F238E27FC236}">
                <a16:creationId xmlns:a16="http://schemas.microsoft.com/office/drawing/2014/main" id="{27A5E9C3-FCBC-44EE-9966-C22A3C1AD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252" y="2779611"/>
            <a:ext cx="5867119" cy="382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14756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0574" y="916233"/>
            <a:ext cx="11554691" cy="4139861"/>
          </a:xfrm>
        </p:spPr>
        <p:txBody>
          <a:bodyPr>
            <a:normAutofit fontScale="92500" lnSpcReduction="10000"/>
          </a:bodyPr>
          <a:lstStyle/>
          <a:p>
            <a:pPr marL="0" indent="0">
              <a:buNone/>
            </a:pPr>
            <a:endParaRPr lang="en-US" dirty="0"/>
          </a:p>
          <a:p>
            <a:pPr marL="457200" lvl="1" indent="0">
              <a:buNone/>
            </a:pPr>
            <a:endParaRPr lang="en-US" sz="2000" dirty="0"/>
          </a:p>
          <a:p>
            <a:pPr marL="457200" lvl="1" indent="0">
              <a:buNone/>
            </a:pPr>
            <a:endParaRPr lang="en-US" sz="2000" dirty="0"/>
          </a:p>
          <a:p>
            <a:pPr marL="457200" lvl="1" indent="0">
              <a:buNone/>
            </a:pPr>
            <a:r>
              <a:rPr lang="en-US" sz="2000" dirty="0"/>
              <a:t>					</a:t>
            </a:r>
          </a:p>
          <a:p>
            <a:pPr marL="457200" lvl="1" indent="0">
              <a:buNone/>
            </a:pPr>
            <a:r>
              <a:rPr lang="en-US" sz="2000" dirty="0"/>
              <a:t>							</a:t>
            </a:r>
          </a:p>
          <a:p>
            <a:pPr marL="457200" lvl="1" indent="0">
              <a:buNone/>
            </a:pPr>
            <a:r>
              <a:rPr lang="en-US" sz="2000" dirty="0"/>
              <a:t>				</a:t>
            </a:r>
          </a:p>
          <a:p>
            <a:pPr marL="457200" lvl="1" indent="0">
              <a:buNone/>
            </a:pPr>
            <a:r>
              <a:rPr lang="en-US" sz="2000" dirty="0"/>
              <a:t>					</a:t>
            </a:r>
            <a:r>
              <a:rPr lang="en-US" sz="2400" b="1" dirty="0"/>
              <a:t>Helen Evans </a:t>
            </a:r>
          </a:p>
          <a:p>
            <a:pPr marL="457200" lvl="1" indent="0">
              <a:buNone/>
            </a:pPr>
            <a:r>
              <a:rPr lang="en-US" sz="2400" b="1" dirty="0"/>
              <a:t>					Cody </a:t>
            </a:r>
            <a:r>
              <a:rPr lang="en-US" sz="2400" b="1" dirty="0" err="1"/>
              <a:t>Secrest</a:t>
            </a:r>
            <a:endParaRPr lang="en-US" sz="2400" b="1" dirty="0"/>
          </a:p>
          <a:p>
            <a:pPr marL="457200" lvl="1" indent="0">
              <a:buNone/>
            </a:pPr>
            <a:r>
              <a:rPr lang="en-US" sz="4400" dirty="0">
                <a:solidFill>
                  <a:srgbClr val="00CC00"/>
                </a:solidFill>
              </a:rPr>
              <a:t>			500 points </a:t>
            </a:r>
            <a:r>
              <a:rPr lang="en-US" sz="2000" dirty="0"/>
              <a:t>will be added to your card.</a:t>
            </a:r>
          </a:p>
          <a:p>
            <a:pPr lvl="1"/>
            <a:endParaRPr lang="en-US" sz="2000" dirty="0"/>
          </a:p>
          <a:p>
            <a:pPr marL="0" indent="0">
              <a:buNone/>
            </a:pPr>
            <a:endParaRPr lang="en-US" dirty="0">
              <a:solidFill>
                <a:srgbClr val="FFFF00"/>
              </a:solidFill>
            </a:endParaRPr>
          </a:p>
        </p:txBody>
      </p:sp>
      <p:sp>
        <p:nvSpPr>
          <p:cNvPr id="7" name="Title 1"/>
          <p:cNvSpPr txBox="1">
            <a:spLocks/>
          </p:cNvSpPr>
          <p:nvPr/>
        </p:nvSpPr>
        <p:spPr>
          <a:xfrm>
            <a:off x="278896" y="99705"/>
            <a:ext cx="6722919" cy="11331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FFFF00"/>
                </a:solidFill>
              </a:rPr>
              <a:t>Making Safety A Family Affair</a:t>
            </a:r>
          </a:p>
          <a:p>
            <a:endParaRPr lang="en-US" b="1" dirty="0">
              <a:solidFill>
                <a:srgbClr val="FF0000"/>
              </a:solidFill>
            </a:endParaRPr>
          </a:p>
        </p:txBody>
      </p:sp>
      <p:pic>
        <p:nvPicPr>
          <p:cNvPr id="6" name="Picture 5" descr="A picture containing drawing&#10;&#10;Description automatically generated">
            <a:extLst>
              <a:ext uri="{FF2B5EF4-FFF2-40B4-BE49-F238E27FC236}">
                <a16:creationId xmlns:a16="http://schemas.microsoft.com/office/drawing/2014/main" id="{D10D8C89-D623-4647-BC6D-78B149271DF1}"/>
              </a:ext>
            </a:extLst>
          </p:cNvPr>
          <p:cNvPicPr>
            <a:picLocks noChangeAspect="1"/>
          </p:cNvPicPr>
          <p:nvPr/>
        </p:nvPicPr>
        <p:blipFill>
          <a:blip r:embed="rId2"/>
          <a:stretch>
            <a:fillRect/>
          </a:stretch>
        </p:blipFill>
        <p:spPr>
          <a:xfrm rot="19767548">
            <a:off x="7976979" y="837198"/>
            <a:ext cx="3561760" cy="2445844"/>
          </a:xfrm>
          <a:prstGeom prst="rect">
            <a:avLst/>
          </a:prstGeom>
        </p:spPr>
      </p:pic>
      <p:pic>
        <p:nvPicPr>
          <p:cNvPr id="9" name="Picture 8" descr="A close up of a logo&#10;&#10;Description automatically generated">
            <a:extLst>
              <a:ext uri="{FF2B5EF4-FFF2-40B4-BE49-F238E27FC236}">
                <a16:creationId xmlns:a16="http://schemas.microsoft.com/office/drawing/2014/main" id="{978BE9B4-B8A5-4478-9376-7A35010456FD}"/>
              </a:ext>
            </a:extLst>
          </p:cNvPr>
          <p:cNvPicPr>
            <a:picLocks noChangeAspect="1"/>
          </p:cNvPicPr>
          <p:nvPr/>
        </p:nvPicPr>
        <p:blipFill>
          <a:blip r:embed="rId3"/>
          <a:stretch>
            <a:fillRect/>
          </a:stretch>
        </p:blipFill>
        <p:spPr>
          <a:xfrm>
            <a:off x="9152965" y="4360498"/>
            <a:ext cx="2548778" cy="226558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6D8B23ED-7E0B-4119-BACB-880AC556BA9E}"/>
              </a:ext>
            </a:extLst>
          </p:cNvPr>
          <p:cNvPicPr>
            <a:picLocks noChangeAspect="1"/>
          </p:cNvPicPr>
          <p:nvPr/>
        </p:nvPicPr>
        <p:blipFill>
          <a:blip r:embed="rId4"/>
          <a:stretch>
            <a:fillRect/>
          </a:stretch>
        </p:blipFill>
        <p:spPr>
          <a:xfrm>
            <a:off x="3808343" y="4798971"/>
            <a:ext cx="1504318" cy="1827107"/>
          </a:xfrm>
          <a:prstGeom prst="rect">
            <a:avLst/>
          </a:prstGeom>
        </p:spPr>
      </p:pic>
      <p:pic>
        <p:nvPicPr>
          <p:cNvPr id="8" name="Picture 6" descr="http://www.clker.com/cliparts/P/1/w/Y/p/v/congratulations-hi.png">
            <a:extLst>
              <a:ext uri="{FF2B5EF4-FFF2-40B4-BE49-F238E27FC236}">
                <a16:creationId xmlns:a16="http://schemas.microsoft.com/office/drawing/2014/main" id="{8517048B-90C3-40F9-AF95-7FA9D57305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26635">
            <a:off x="257710" y="1096966"/>
            <a:ext cx="6414475" cy="2645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697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44E78-7488-4E37-B467-96AA8FA93927}"/>
              </a:ext>
            </a:extLst>
          </p:cNvPr>
          <p:cNvSpPr>
            <a:spLocks noGrp="1"/>
          </p:cNvSpPr>
          <p:nvPr>
            <p:ph type="title"/>
          </p:nvPr>
        </p:nvSpPr>
        <p:spPr>
          <a:xfrm>
            <a:off x="1157543" y="4363720"/>
            <a:ext cx="3643674" cy="1905000"/>
          </a:xfrm>
        </p:spPr>
        <p:txBody>
          <a:bodyPr vert="horz" lIns="91440" tIns="45720" rIns="91440" bIns="45720" rtlCol="0">
            <a:normAutofit/>
          </a:bodyPr>
          <a:lstStyle/>
          <a:p>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Submitted by </a:t>
            </a:r>
            <a:r>
              <a:rPr lang="en-US" sz="2800" dirty="0" err="1">
                <a:effectLst>
                  <a:glow rad="38100">
                    <a:schemeClr val="bg1">
                      <a:lumMod val="65000"/>
                      <a:lumOff val="35000"/>
                      <a:alpha val="50000"/>
                    </a:schemeClr>
                  </a:glow>
                  <a:outerShdw blurRad="28575" dist="31750" dir="13200000" algn="tl" rotWithShape="0">
                    <a:srgbClr val="000000">
                      <a:alpha val="25000"/>
                    </a:srgbClr>
                  </a:outerShdw>
                </a:effectLst>
              </a:rPr>
              <a:t>cody</a:t>
            </a: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2800" dirty="0" err="1">
                <a:effectLst>
                  <a:glow rad="38100">
                    <a:schemeClr val="bg1">
                      <a:lumMod val="65000"/>
                      <a:lumOff val="35000"/>
                      <a:alpha val="50000"/>
                    </a:schemeClr>
                  </a:glow>
                  <a:outerShdw blurRad="28575" dist="31750" dir="13200000" algn="tl" rotWithShape="0">
                    <a:srgbClr val="000000">
                      <a:alpha val="25000"/>
                    </a:srgbClr>
                  </a:outerShdw>
                </a:effectLst>
              </a:rPr>
              <a:t>secrest</a:t>
            </a: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  783</a:t>
            </a:r>
          </a:p>
        </p:txBody>
      </p:sp>
      <p:pic>
        <p:nvPicPr>
          <p:cNvPr id="1026" name="Picture 2" descr="b572a53b-8676-4c7a-915c-1e7a010499a8@namprd16">
            <a:extLst>
              <a:ext uri="{FF2B5EF4-FFF2-40B4-BE49-F238E27FC236}">
                <a16:creationId xmlns:a16="http://schemas.microsoft.com/office/drawing/2014/main" id="{7F118B0B-4843-4AAC-BD09-D3EBB858D8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146" y="2087262"/>
            <a:ext cx="5756427" cy="4317320"/>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6" name="Picture 2" descr="8f5e44e5-e56a-4738-94fa-8ff3821fc911@namprd16">
            <a:extLst>
              <a:ext uri="{FF2B5EF4-FFF2-40B4-BE49-F238E27FC236}">
                <a16:creationId xmlns:a16="http://schemas.microsoft.com/office/drawing/2014/main" id="{E880D537-F507-4B99-9C71-F6B070F667B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93" r="1053" b="-3"/>
          <a:stretch/>
        </p:blipFill>
        <p:spPr bwMode="auto">
          <a:xfrm>
            <a:off x="134236" y="146902"/>
            <a:ext cx="5690288" cy="43173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51BE1A26-AF21-48F8-8537-73D698C372BC}"/>
              </a:ext>
            </a:extLst>
          </p:cNvPr>
          <p:cNvSpPr txBox="1">
            <a:spLocks/>
          </p:cNvSpPr>
          <p:nvPr/>
        </p:nvSpPr>
        <p:spPr>
          <a:xfrm>
            <a:off x="6999522" y="453418"/>
            <a:ext cx="3643674" cy="139299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Submitted by Helen Evans  783</a:t>
            </a:r>
          </a:p>
        </p:txBody>
      </p:sp>
    </p:spTree>
    <p:extLst>
      <p:ext uri="{BB962C8B-B14F-4D97-AF65-F5344CB8AC3E}">
        <p14:creationId xmlns:p14="http://schemas.microsoft.com/office/powerpoint/2010/main" val="3025664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A672405-5F81-4E97-B4FC-E7F2CC16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4996542" y="990601"/>
            <a:ext cx="6054045" cy="4632960"/>
          </a:xfrm>
        </p:spPr>
        <p:txBody>
          <a:bodyPr vert="horz" lIns="91440" tIns="45720" rIns="91440" bIns="45720" rtlCol="0" anchor="ctr">
            <a:normAutofit/>
          </a:bodyPr>
          <a:lstStyle/>
          <a:p>
            <a:pPr algn="l"/>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Incidents and Injuries</a:t>
            </a:r>
            <a:b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48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From 11/29/2019 to 12/16/2019</a:t>
            </a:r>
            <a:endParaRPr lang="en-US" sz="48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9" name="Straight Connector 8">
            <a:extLst>
              <a:ext uri="{FF2B5EF4-FFF2-40B4-BE49-F238E27FC236}">
                <a16:creationId xmlns:a16="http://schemas.microsoft.com/office/drawing/2014/main" id="{FC86C303-74D6-4DF3-9113-E0A374D71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769" y="2057400"/>
            <a:ext cx="0" cy="2743200"/>
          </a:xfrm>
          <a:prstGeom prst="line">
            <a:avLst/>
          </a:prstGeom>
          <a:ln w="19050">
            <a:solidFill>
              <a:schemeClr val="accent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404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38C2-0988-43DC-99BA-F174C79CB09C}"/>
              </a:ext>
            </a:extLst>
          </p:cNvPr>
          <p:cNvSpPr>
            <a:spLocks noGrp="1"/>
          </p:cNvSpPr>
          <p:nvPr>
            <p:ph type="title"/>
          </p:nvPr>
        </p:nvSpPr>
        <p:spPr/>
        <p:txBody>
          <a:bodyPr/>
          <a:lstStyle/>
          <a:p>
            <a:pPr algn="ctr"/>
            <a:r>
              <a:rPr lang="en-US" dirty="0"/>
              <a:t>Driver concerns:</a:t>
            </a:r>
          </a:p>
        </p:txBody>
      </p:sp>
      <p:sp>
        <p:nvSpPr>
          <p:cNvPr id="3" name="Text Placeholder 2">
            <a:extLst>
              <a:ext uri="{FF2B5EF4-FFF2-40B4-BE49-F238E27FC236}">
                <a16:creationId xmlns:a16="http://schemas.microsoft.com/office/drawing/2014/main" id="{1DA26D0D-DCF4-42C1-8FA1-3957F54350AB}"/>
              </a:ext>
            </a:extLst>
          </p:cNvPr>
          <p:cNvSpPr>
            <a:spLocks noGrp="1"/>
          </p:cNvSpPr>
          <p:nvPr>
            <p:ph sz="half" idx="1"/>
          </p:nvPr>
        </p:nvSpPr>
        <p:spPr>
          <a:xfrm>
            <a:off x="1141412" y="1866899"/>
            <a:ext cx="4876800" cy="3124201"/>
          </a:xfrm>
        </p:spPr>
        <p:txBody>
          <a:bodyPr>
            <a:normAutofit/>
          </a:bodyPr>
          <a:lstStyle/>
          <a:p>
            <a:r>
              <a:rPr lang="en-US" dirty="0">
                <a:effectLst/>
              </a:rPr>
              <a:t>12/9/19 A fuel delivery driver indicated both of the regular diesel tanks plungers are broken and there is mud in both vapor tube buckets or the fill drop tube bucket at FM 783</a:t>
            </a:r>
            <a:endParaRPr lang="en-US" dirty="0"/>
          </a:p>
          <a:p>
            <a:endParaRPr lang="en-US" sz="3200" dirty="0">
              <a:solidFill>
                <a:schemeClr val="accent1"/>
              </a:solidFill>
            </a:endParaRPr>
          </a:p>
        </p:txBody>
      </p:sp>
      <p:sp>
        <p:nvSpPr>
          <p:cNvPr id="5" name="Content Placeholder 4">
            <a:extLst>
              <a:ext uri="{FF2B5EF4-FFF2-40B4-BE49-F238E27FC236}">
                <a16:creationId xmlns:a16="http://schemas.microsoft.com/office/drawing/2014/main" id="{BB3C84A6-6E1D-4AB4-A284-2A3902BFC0A5}"/>
              </a:ext>
            </a:extLst>
          </p:cNvPr>
          <p:cNvSpPr>
            <a:spLocks noGrp="1"/>
          </p:cNvSpPr>
          <p:nvPr>
            <p:ph sz="half" idx="2"/>
          </p:nvPr>
        </p:nvSpPr>
        <p:spPr>
          <a:xfrm>
            <a:off x="1141412" y="3771899"/>
            <a:ext cx="4876800" cy="1883632"/>
          </a:xfrm>
        </p:spPr>
        <p:txBody>
          <a:bodyPr>
            <a:normAutofit/>
          </a:bodyPr>
          <a:lstStyle/>
          <a:p>
            <a:endParaRPr lang="en-US" dirty="0">
              <a:effectLst/>
            </a:endParaRPr>
          </a:p>
          <a:p>
            <a:r>
              <a:rPr lang="en-US" dirty="0"/>
              <a:t>12/9/2019 Fuel delivery driver indicated the mid-grade tank cover is cracked at FM 641. </a:t>
            </a:r>
          </a:p>
          <a:p>
            <a:pPr lvl="1"/>
            <a:r>
              <a:rPr lang="en-US" dirty="0"/>
              <a:t>12/11/19 Tank cover was replaced</a:t>
            </a:r>
          </a:p>
          <a:p>
            <a:endParaRPr lang="en-US" dirty="0"/>
          </a:p>
        </p:txBody>
      </p:sp>
      <p:pic>
        <p:nvPicPr>
          <p:cNvPr id="6" name="Content Placeholder 5" descr="A close up of a blue wall&#10;&#10;Description automatically generated">
            <a:extLst>
              <a:ext uri="{FF2B5EF4-FFF2-40B4-BE49-F238E27FC236}">
                <a16:creationId xmlns:a16="http://schemas.microsoft.com/office/drawing/2014/main" id="{FCA6F3CD-8739-4455-B1C2-A70C5BF9339E}"/>
              </a:ext>
            </a:extLst>
          </p:cNvPr>
          <p:cNvPicPr>
            <a:picLocks noChangeAspect="1"/>
          </p:cNvPicPr>
          <p:nvPr/>
        </p:nvPicPr>
        <p:blipFill rotWithShape="1">
          <a:blip r:embed="rId2"/>
          <a:srcRect t="8671" r="27393"/>
          <a:stretch/>
        </p:blipFill>
        <p:spPr>
          <a:xfrm rot="5400000">
            <a:off x="6846340" y="2468881"/>
            <a:ext cx="3974040" cy="3749041"/>
          </a:xfrm>
          <a:prstGeom prst="rect">
            <a:avLst/>
          </a:prstGeom>
        </p:spPr>
      </p:pic>
    </p:spTree>
    <p:extLst>
      <p:ext uri="{BB962C8B-B14F-4D97-AF65-F5344CB8AC3E}">
        <p14:creationId xmlns:p14="http://schemas.microsoft.com/office/powerpoint/2010/main" val="2764890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EDAAA-01DB-4227-A67A-3C383B953EA4}"/>
              </a:ext>
            </a:extLst>
          </p:cNvPr>
          <p:cNvSpPr>
            <a:spLocks noGrp="1"/>
          </p:cNvSpPr>
          <p:nvPr>
            <p:ph type="title"/>
          </p:nvPr>
        </p:nvSpPr>
        <p:spPr/>
        <p:txBody>
          <a:bodyPr/>
          <a:lstStyle/>
          <a:p>
            <a:r>
              <a:rPr lang="en-US" dirty="0"/>
              <a:t>Open Floor</a:t>
            </a:r>
            <a:br>
              <a:rPr lang="en-US" dirty="0"/>
            </a:br>
            <a:endParaRPr lang="en-US" dirty="0"/>
          </a:p>
        </p:txBody>
      </p:sp>
      <p:sp>
        <p:nvSpPr>
          <p:cNvPr id="3" name="Text Placeholder 2">
            <a:extLst>
              <a:ext uri="{FF2B5EF4-FFF2-40B4-BE49-F238E27FC236}">
                <a16:creationId xmlns:a16="http://schemas.microsoft.com/office/drawing/2014/main" id="{CF08AA28-0698-4C37-8A9D-1DD28B331754}"/>
              </a:ext>
            </a:extLst>
          </p:cNvPr>
          <p:cNvSpPr>
            <a:spLocks noGrp="1"/>
          </p:cNvSpPr>
          <p:nvPr>
            <p:ph type="body" idx="1"/>
          </p:nvPr>
        </p:nvSpPr>
        <p:spPr>
          <a:xfrm>
            <a:off x="1751013" y="4368086"/>
            <a:ext cx="8686801" cy="1715445"/>
          </a:xfrm>
        </p:spPr>
        <p:txBody>
          <a:bodyPr>
            <a:normAutofit fontScale="92500" lnSpcReduction="10000"/>
          </a:bodyPr>
          <a:lstStyle/>
          <a:p>
            <a:r>
              <a:rPr lang="en-US" dirty="0"/>
              <a:t>Please remember when filling out your monthly safety inspections to send Lisa Hamilton a separate email or comment in the subject line if there are any missing labels/stickers/signs that need replaced.</a:t>
            </a:r>
          </a:p>
          <a:p>
            <a:r>
              <a:rPr lang="en-US" dirty="0"/>
              <a:t>Next meeting 1/22/2020</a:t>
            </a:r>
          </a:p>
          <a:p>
            <a:r>
              <a:rPr lang="en-US" dirty="0"/>
              <a:t>Thank you!</a:t>
            </a:r>
          </a:p>
        </p:txBody>
      </p:sp>
    </p:spTree>
    <p:extLst>
      <p:ext uri="{BB962C8B-B14F-4D97-AF65-F5344CB8AC3E}">
        <p14:creationId xmlns:p14="http://schemas.microsoft.com/office/powerpoint/2010/main" val="4078374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962022" y="643467"/>
            <a:ext cx="4340023" cy="55710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spcAft>
                <a:spcPts val="600"/>
              </a:spcAft>
            </a:pPr>
            <a:r>
              <a:rPr lang="en-US" sz="4400" b="1">
                <a:gradFill flip="none" rotWithShape="1">
                  <a:gsLst>
                    <a:gs pos="0">
                      <a:schemeClr val="tx1"/>
                    </a:gs>
                    <a:gs pos="100000">
                      <a:schemeClr val="tx1">
                        <a:lumMod val="65000"/>
                      </a:schemeClr>
                    </a:gs>
                  </a:gsLst>
                  <a:lin ang="5580000" scaled="0"/>
                  <a:tileRect/>
                </a:gradFill>
              </a:rPr>
              <a:t>Employee Injuries:</a:t>
            </a:r>
          </a:p>
          <a:p>
            <a:pPr>
              <a:spcAft>
                <a:spcPts val="600"/>
              </a:spcAft>
            </a:pPr>
            <a:endParaRPr lang="en-US" sz="4400" b="1">
              <a:gradFill flip="none" rotWithShape="1">
                <a:gsLst>
                  <a:gs pos="0">
                    <a:schemeClr val="tx1"/>
                  </a:gs>
                  <a:gs pos="100000">
                    <a:schemeClr val="tx1">
                      <a:lumMod val="65000"/>
                    </a:schemeClr>
                  </a:gs>
                </a:gsLst>
                <a:lin ang="5580000" scaled="0"/>
                <a:tileRect/>
              </a:gradFill>
            </a:endParaRPr>
          </a:p>
        </p:txBody>
      </p:sp>
      <p:sp>
        <p:nvSpPr>
          <p:cNvPr id="5" name="Content Placeholder 2"/>
          <p:cNvSpPr>
            <a:spLocks noGrp="1"/>
          </p:cNvSpPr>
          <p:nvPr>
            <p:ph idx="1"/>
          </p:nvPr>
        </p:nvSpPr>
        <p:spPr>
          <a:xfrm>
            <a:off x="6708499" y="494950"/>
            <a:ext cx="4521480" cy="5719581"/>
          </a:xfrm>
        </p:spPr>
        <p:txBody>
          <a:bodyPr vert="horz" lIns="91440" tIns="45720" rIns="91440" bIns="45720" rtlCol="0" anchor="ctr">
            <a:normAutofit fontScale="92500" lnSpcReduction="10000"/>
          </a:bodyPr>
          <a:lstStyle/>
          <a:p>
            <a:pPr marL="0" indent="0">
              <a:buClr>
                <a:schemeClr val="tx1"/>
              </a:buClr>
              <a:buNone/>
            </a:pPr>
            <a:r>
              <a:rPr lang="en-US" sz="1600" dirty="0">
                <a:gradFill flip="none" rotWithShape="1">
                  <a:gsLst>
                    <a:gs pos="0">
                      <a:schemeClr val="tx1"/>
                    </a:gs>
                    <a:gs pos="100000">
                      <a:schemeClr val="tx1">
                        <a:lumMod val="75000"/>
                      </a:schemeClr>
                    </a:gs>
                  </a:gsLst>
                  <a:lin ang="5580000" scaled="0"/>
                  <a:tileRect/>
                </a:gradFill>
              </a:rPr>
              <a:t>Previous Injury – 11/17/19 Subway employee carrying a box of cookies tripped over a banana pepper box which was not put away during/immediately after the delivery.  Injury resulted in days away from work.  OSHA recordable injury.</a:t>
            </a:r>
          </a:p>
          <a:p>
            <a:pPr marL="0" indent="0">
              <a:buClr>
                <a:schemeClr val="tx1"/>
              </a:buClr>
              <a:buNone/>
            </a:pPr>
            <a:r>
              <a:rPr lang="en-US" sz="1600" dirty="0">
                <a:gradFill flip="none" rotWithShape="1">
                  <a:gsLst>
                    <a:gs pos="0">
                      <a:schemeClr val="tx1"/>
                    </a:gs>
                    <a:gs pos="100000">
                      <a:schemeClr val="tx1">
                        <a:lumMod val="75000"/>
                      </a:schemeClr>
                    </a:gs>
                  </a:gsLst>
                  <a:lin ang="5580000" scaled="0"/>
                  <a:tileRect/>
                </a:gradFill>
              </a:rPr>
              <a:t>	Preventable by keeping walking areas 	clear and proper storage of 	products (housekeeping).</a:t>
            </a:r>
          </a:p>
          <a:p>
            <a:pPr marL="0" indent="0">
              <a:buClr>
                <a:schemeClr val="tx1"/>
              </a:buClr>
              <a:buNone/>
            </a:pPr>
            <a:endParaRPr lang="en-US" sz="1600" dirty="0">
              <a:gradFill flip="none" rotWithShape="1">
                <a:gsLst>
                  <a:gs pos="0">
                    <a:schemeClr val="tx1"/>
                  </a:gs>
                  <a:gs pos="100000">
                    <a:schemeClr val="tx1">
                      <a:lumMod val="75000"/>
                    </a:schemeClr>
                  </a:gs>
                </a:gsLst>
                <a:lin ang="5580000" scaled="0"/>
                <a:tileRect/>
              </a:gradFill>
            </a:endParaRPr>
          </a:p>
          <a:p>
            <a:pPr marL="0" indent="0">
              <a:buClr>
                <a:schemeClr val="tx1"/>
              </a:buClr>
              <a:buNone/>
            </a:pPr>
            <a:r>
              <a:rPr lang="en-US" sz="1600" dirty="0">
                <a:gradFill flip="none" rotWithShape="1">
                  <a:gsLst>
                    <a:gs pos="0">
                      <a:schemeClr val="tx1"/>
                    </a:gs>
                    <a:gs pos="100000">
                      <a:schemeClr val="tx1">
                        <a:lumMod val="75000"/>
                      </a:schemeClr>
                    </a:gs>
                  </a:gsLst>
                  <a:lin ang="5580000" scaled="0"/>
                  <a:tileRect/>
                </a:gradFill>
              </a:rPr>
              <a:t>11/20/19 – Employee fell off step stool in walk in cooler. Injury resulted in days away from work.  OSHA recordable injury.</a:t>
            </a:r>
          </a:p>
          <a:p>
            <a:pPr marL="0" indent="0">
              <a:buClr>
                <a:schemeClr val="tx1"/>
              </a:buClr>
              <a:buNone/>
            </a:pPr>
            <a:endParaRPr lang="en-US" sz="1600" dirty="0">
              <a:gradFill flip="none" rotWithShape="1">
                <a:gsLst>
                  <a:gs pos="0">
                    <a:schemeClr val="tx1"/>
                  </a:gs>
                  <a:gs pos="100000">
                    <a:schemeClr val="tx1">
                      <a:lumMod val="75000"/>
                    </a:schemeClr>
                  </a:gs>
                </a:gsLst>
                <a:lin ang="5580000" scaled="0"/>
                <a:tileRect/>
              </a:gradFill>
            </a:endParaRPr>
          </a:p>
          <a:p>
            <a:pPr marL="0" indent="0">
              <a:buClr>
                <a:schemeClr val="tx1"/>
              </a:buClr>
              <a:buNone/>
            </a:pPr>
            <a:r>
              <a:rPr lang="en-US" sz="1600" dirty="0">
                <a:gradFill flip="none" rotWithShape="1">
                  <a:gsLst>
                    <a:gs pos="0">
                      <a:schemeClr val="tx1"/>
                    </a:gs>
                    <a:gs pos="100000">
                      <a:schemeClr val="tx1">
                        <a:lumMod val="75000"/>
                      </a:schemeClr>
                    </a:gs>
                  </a:gsLst>
                  <a:lin ang="5580000" scaled="0"/>
                  <a:tileRect/>
                </a:gradFill>
              </a:rPr>
              <a:t>12/02/19 – Employee picking up bread pan that fell on floor and experienced back pain.  Injury resulted in days away from work.  OSHA recordable injury.</a:t>
            </a:r>
          </a:p>
          <a:p>
            <a:pPr marL="0" indent="0">
              <a:buClr>
                <a:schemeClr val="tx1"/>
              </a:buClr>
              <a:buNone/>
            </a:pPr>
            <a:endParaRPr lang="en-US" sz="1600" dirty="0">
              <a:gradFill flip="none" rotWithShape="1">
                <a:gsLst>
                  <a:gs pos="0">
                    <a:schemeClr val="tx1"/>
                  </a:gs>
                  <a:gs pos="100000">
                    <a:schemeClr val="tx1">
                      <a:lumMod val="75000"/>
                    </a:schemeClr>
                  </a:gs>
                </a:gsLst>
                <a:lin ang="5580000" scaled="0"/>
                <a:tileRect/>
              </a:gradFill>
            </a:endParaRPr>
          </a:p>
          <a:p>
            <a:pPr marL="0" indent="0">
              <a:buClr>
                <a:schemeClr val="tx1"/>
              </a:buClr>
              <a:buNone/>
            </a:pPr>
            <a:r>
              <a:rPr lang="en-US" sz="1600" dirty="0">
                <a:gradFill flip="none" rotWithShape="1">
                  <a:gsLst>
                    <a:gs pos="0">
                      <a:schemeClr val="tx1"/>
                    </a:gs>
                    <a:gs pos="100000">
                      <a:schemeClr val="tx1">
                        <a:lumMod val="75000"/>
                      </a:schemeClr>
                    </a:gs>
                  </a:gsLst>
                  <a:lin ang="5580000" scaled="0"/>
                  <a:tileRect/>
                </a:gradFill>
              </a:rPr>
              <a:t>recordable injury12/09/19 – Office chair broke.  Employee fell to the ground and injured back. Injury resulted in days away from work.  OSHA </a:t>
            </a:r>
          </a:p>
        </p:txBody>
      </p:sp>
    </p:spTree>
    <p:extLst>
      <p:ext uri="{BB962C8B-B14F-4D97-AF65-F5344CB8AC3E}">
        <p14:creationId xmlns:p14="http://schemas.microsoft.com/office/powerpoint/2010/main" val="2063016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ACB6D-0583-47AA-A472-15584C9CC500}"/>
              </a:ext>
            </a:extLst>
          </p:cNvPr>
          <p:cNvSpPr>
            <a:spLocks noGrp="1"/>
          </p:cNvSpPr>
          <p:nvPr>
            <p:ph type="title"/>
          </p:nvPr>
        </p:nvSpPr>
        <p:spPr/>
        <p:txBody>
          <a:bodyPr/>
          <a:lstStyle/>
          <a:p>
            <a:r>
              <a:rPr lang="en-US" dirty="0"/>
              <a:t>Customer injures</a:t>
            </a:r>
          </a:p>
        </p:txBody>
      </p:sp>
      <p:sp>
        <p:nvSpPr>
          <p:cNvPr id="3" name="Content Placeholder 2">
            <a:extLst>
              <a:ext uri="{FF2B5EF4-FFF2-40B4-BE49-F238E27FC236}">
                <a16:creationId xmlns:a16="http://schemas.microsoft.com/office/drawing/2014/main" id="{C7FE4213-B00F-4DF2-B1AF-414391BE78D8}"/>
              </a:ext>
            </a:extLst>
          </p:cNvPr>
          <p:cNvSpPr>
            <a:spLocks noGrp="1"/>
          </p:cNvSpPr>
          <p:nvPr>
            <p:ph sz="half" idx="1"/>
          </p:nvPr>
        </p:nvSpPr>
        <p:spPr>
          <a:xfrm>
            <a:off x="1141412" y="2666999"/>
            <a:ext cx="4876800" cy="3124201"/>
          </a:xfrm>
        </p:spPr>
        <p:txBody>
          <a:bodyPr/>
          <a:lstStyle/>
          <a:p>
            <a:r>
              <a:rPr lang="en-US" dirty="0">
                <a:solidFill>
                  <a:schemeClr val="accent2"/>
                </a:solidFill>
              </a:rPr>
              <a:t>11.29.19 FM 641 Customer injury. A customer informed a FM employee that he lacerated his right arm on the fire extinguisher holder near diesel pump 15.</a:t>
            </a:r>
          </a:p>
          <a:p>
            <a:endParaRPr lang="en-US" dirty="0"/>
          </a:p>
          <a:p>
            <a:endParaRPr lang="en-US" dirty="0"/>
          </a:p>
        </p:txBody>
      </p:sp>
      <p:sp>
        <p:nvSpPr>
          <p:cNvPr id="4" name="Content Placeholder 3">
            <a:extLst>
              <a:ext uri="{FF2B5EF4-FFF2-40B4-BE49-F238E27FC236}">
                <a16:creationId xmlns:a16="http://schemas.microsoft.com/office/drawing/2014/main" id="{834AB533-2FB1-4794-B90C-CC4D6D66AA0C}"/>
              </a:ext>
            </a:extLst>
          </p:cNvPr>
          <p:cNvSpPr>
            <a:spLocks noGrp="1"/>
          </p:cNvSpPr>
          <p:nvPr>
            <p:ph sz="half" idx="2"/>
          </p:nvPr>
        </p:nvSpPr>
        <p:spPr>
          <a:xfrm>
            <a:off x="6170611" y="2536640"/>
            <a:ext cx="4876800" cy="3124200"/>
          </a:xfrm>
        </p:spPr>
        <p:txBody>
          <a:bodyPr/>
          <a:lstStyle/>
          <a:p>
            <a:r>
              <a:rPr lang="en-US" dirty="0">
                <a:solidFill>
                  <a:schemeClr val="accent2"/>
                </a:solidFill>
              </a:rPr>
              <a:t>12.11.19 FM 645 Customer Fall.  Customer walking into the store stepped between the bollards stepping on a chunk of ice causing her to fall on her left hip and wrist. </a:t>
            </a:r>
          </a:p>
          <a:p>
            <a:endParaRPr lang="en-US" dirty="0">
              <a:solidFill>
                <a:schemeClr val="accent2"/>
              </a:solidFill>
            </a:endParaRPr>
          </a:p>
        </p:txBody>
      </p:sp>
    </p:spTree>
    <p:extLst>
      <p:ext uri="{BB962C8B-B14F-4D97-AF65-F5344CB8AC3E}">
        <p14:creationId xmlns:p14="http://schemas.microsoft.com/office/powerpoint/2010/main" val="860280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62164E-4528-40DB-BC26-D6DDE216A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rgbClr val="363D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F30007FA-C6A2-43A0-8045-7016AEF81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322895"/>
          </a:xfrm>
          <a:custGeom>
            <a:avLst/>
            <a:gdLst>
              <a:gd name="connsiteX0" fmla="*/ 0 w 12192000"/>
              <a:gd name="connsiteY0" fmla="*/ 0 h 5322895"/>
              <a:gd name="connsiteX1" fmla="*/ 12192000 w 12192000"/>
              <a:gd name="connsiteY1" fmla="*/ 0 h 5322895"/>
              <a:gd name="connsiteX2" fmla="*/ 12192000 w 12192000"/>
              <a:gd name="connsiteY2" fmla="*/ 213719 h 5322895"/>
              <a:gd name="connsiteX3" fmla="*/ 12192000 w 12192000"/>
              <a:gd name="connsiteY3" fmla="*/ 471948 h 5322895"/>
              <a:gd name="connsiteX4" fmla="*/ 12192000 w 12192000"/>
              <a:gd name="connsiteY4" fmla="*/ 3571886 h 5322895"/>
              <a:gd name="connsiteX5" fmla="*/ 12192000 w 12192000"/>
              <a:gd name="connsiteY5" fmla="*/ 3753332 h 5322895"/>
              <a:gd name="connsiteX6" fmla="*/ 12192000 w 12192000"/>
              <a:gd name="connsiteY6" fmla="*/ 4806077 h 5322895"/>
              <a:gd name="connsiteX7" fmla="*/ 11957522 w 12192000"/>
              <a:gd name="connsiteY7" fmla="*/ 4849979 h 5322895"/>
              <a:gd name="connsiteX8" fmla="*/ 11679973 w 12192000"/>
              <a:gd name="connsiteY8" fmla="*/ 4899723 h 5322895"/>
              <a:gd name="connsiteX9" fmla="*/ 11401197 w 12192000"/>
              <a:gd name="connsiteY9" fmla="*/ 4948416 h 5322895"/>
              <a:gd name="connsiteX10" fmla="*/ 11121192 w 12192000"/>
              <a:gd name="connsiteY10" fmla="*/ 4990102 h 5322895"/>
              <a:gd name="connsiteX11" fmla="*/ 10842416 w 12192000"/>
              <a:gd name="connsiteY11" fmla="*/ 5032139 h 5322895"/>
              <a:gd name="connsiteX12" fmla="*/ 10562411 w 12192000"/>
              <a:gd name="connsiteY12" fmla="*/ 5071374 h 5322895"/>
              <a:gd name="connsiteX13" fmla="*/ 10286091 w 12192000"/>
              <a:gd name="connsiteY13" fmla="*/ 5105003 h 5322895"/>
              <a:gd name="connsiteX14" fmla="*/ 10006086 w 12192000"/>
              <a:gd name="connsiteY14" fmla="*/ 5136881 h 5322895"/>
              <a:gd name="connsiteX15" fmla="*/ 9727310 w 12192000"/>
              <a:gd name="connsiteY15" fmla="*/ 5165957 h 5322895"/>
              <a:gd name="connsiteX16" fmla="*/ 9453445 w 12192000"/>
              <a:gd name="connsiteY16" fmla="*/ 5191179 h 5322895"/>
              <a:gd name="connsiteX17" fmla="*/ 9175897 w 12192000"/>
              <a:gd name="connsiteY17" fmla="*/ 5216401 h 5322895"/>
              <a:gd name="connsiteX18" fmla="*/ 8902033 w 12192000"/>
              <a:gd name="connsiteY18" fmla="*/ 5237420 h 5322895"/>
              <a:gd name="connsiteX19" fmla="*/ 8628169 w 12192000"/>
              <a:gd name="connsiteY19" fmla="*/ 5253884 h 5322895"/>
              <a:gd name="connsiteX20" fmla="*/ 8355533 w 12192000"/>
              <a:gd name="connsiteY20" fmla="*/ 5271050 h 5322895"/>
              <a:gd name="connsiteX21" fmla="*/ 8085353 w 12192000"/>
              <a:gd name="connsiteY21" fmla="*/ 5285412 h 5322895"/>
              <a:gd name="connsiteX22" fmla="*/ 7817629 w 12192000"/>
              <a:gd name="connsiteY22" fmla="*/ 5295571 h 5322895"/>
              <a:gd name="connsiteX23" fmla="*/ 7549905 w 12192000"/>
              <a:gd name="connsiteY23" fmla="*/ 5304329 h 5322895"/>
              <a:gd name="connsiteX24" fmla="*/ 7284638 w 12192000"/>
              <a:gd name="connsiteY24" fmla="*/ 5312736 h 5322895"/>
              <a:gd name="connsiteX25" fmla="*/ 7023055 w 12192000"/>
              <a:gd name="connsiteY25" fmla="*/ 5316590 h 5322895"/>
              <a:gd name="connsiteX26" fmla="*/ 6761472 w 12192000"/>
              <a:gd name="connsiteY26" fmla="*/ 5320793 h 5322895"/>
              <a:gd name="connsiteX27" fmla="*/ 6503573 w 12192000"/>
              <a:gd name="connsiteY27" fmla="*/ 5322895 h 5322895"/>
              <a:gd name="connsiteX28" fmla="*/ 6248130 w 12192000"/>
              <a:gd name="connsiteY28" fmla="*/ 5320793 h 5322895"/>
              <a:gd name="connsiteX29" fmla="*/ 5995144 w 12192000"/>
              <a:gd name="connsiteY29" fmla="*/ 5320793 h 5322895"/>
              <a:gd name="connsiteX30" fmla="*/ 5744613 w 12192000"/>
              <a:gd name="connsiteY30" fmla="*/ 5316590 h 5322895"/>
              <a:gd name="connsiteX31" fmla="*/ 5498995 w 12192000"/>
              <a:gd name="connsiteY31" fmla="*/ 5310284 h 5322895"/>
              <a:gd name="connsiteX32" fmla="*/ 5255834 w 12192000"/>
              <a:gd name="connsiteY32" fmla="*/ 5304329 h 5322895"/>
              <a:gd name="connsiteX33" fmla="*/ 5017584 w 12192000"/>
              <a:gd name="connsiteY33" fmla="*/ 5297673 h 5322895"/>
              <a:gd name="connsiteX34" fmla="*/ 4780562 w 12192000"/>
              <a:gd name="connsiteY34" fmla="*/ 5287514 h 5322895"/>
              <a:gd name="connsiteX35" fmla="*/ 4547227 w 12192000"/>
              <a:gd name="connsiteY35" fmla="*/ 5276654 h 5322895"/>
              <a:gd name="connsiteX36" fmla="*/ 4318800 w 12192000"/>
              <a:gd name="connsiteY36" fmla="*/ 5266846 h 5322895"/>
              <a:gd name="connsiteX37" fmla="*/ 3873004 w 12192000"/>
              <a:gd name="connsiteY37" fmla="*/ 5239171 h 5322895"/>
              <a:gd name="connsiteX38" fmla="*/ 3445628 w 12192000"/>
              <a:gd name="connsiteY38" fmla="*/ 5209746 h 5322895"/>
              <a:gd name="connsiteX39" fmla="*/ 3035446 w 12192000"/>
              <a:gd name="connsiteY39" fmla="*/ 5178918 h 5322895"/>
              <a:gd name="connsiteX40" fmla="*/ 2647370 w 12192000"/>
              <a:gd name="connsiteY40" fmla="*/ 5144939 h 5322895"/>
              <a:gd name="connsiteX41" fmla="*/ 2276487 w 12192000"/>
              <a:gd name="connsiteY41" fmla="*/ 5109557 h 5322895"/>
              <a:gd name="connsiteX42" fmla="*/ 1932621 w 12192000"/>
              <a:gd name="connsiteY42" fmla="*/ 5071374 h 5322895"/>
              <a:gd name="connsiteX43" fmla="*/ 1609634 w 12192000"/>
              <a:gd name="connsiteY43" fmla="*/ 5033891 h 5322895"/>
              <a:gd name="connsiteX44" fmla="*/ 1312435 w 12192000"/>
              <a:gd name="connsiteY44" fmla="*/ 4996408 h 5322895"/>
              <a:gd name="connsiteX45" fmla="*/ 1039799 w 12192000"/>
              <a:gd name="connsiteY45" fmla="*/ 4961027 h 5322895"/>
              <a:gd name="connsiteX46" fmla="*/ 797865 w 12192000"/>
              <a:gd name="connsiteY46" fmla="*/ 4927397 h 5322895"/>
              <a:gd name="connsiteX47" fmla="*/ 579265 w 12192000"/>
              <a:gd name="connsiteY47" fmla="*/ 4895519 h 5322895"/>
              <a:gd name="connsiteX48" fmla="*/ 395052 w 12192000"/>
              <a:gd name="connsiteY48" fmla="*/ 4868896 h 5322895"/>
              <a:gd name="connsiteX49" fmla="*/ 240312 w 12192000"/>
              <a:gd name="connsiteY49" fmla="*/ 4843673 h 5322895"/>
              <a:gd name="connsiteX50" fmla="*/ 27853 w 12192000"/>
              <a:gd name="connsiteY50" fmla="*/ 4807592 h 5322895"/>
              <a:gd name="connsiteX51" fmla="*/ 0 w 12192000"/>
              <a:gd name="connsiteY51" fmla="*/ 4802879 h 5322895"/>
              <a:gd name="connsiteX52" fmla="*/ 0 w 12192000"/>
              <a:gd name="connsiteY52" fmla="*/ 3753332 h 5322895"/>
              <a:gd name="connsiteX53" fmla="*/ 0 w 12192000"/>
              <a:gd name="connsiteY53" fmla="*/ 3571886 h 5322895"/>
              <a:gd name="connsiteX54" fmla="*/ 0 w 12192000"/>
              <a:gd name="connsiteY54" fmla="*/ 471948 h 5322895"/>
              <a:gd name="connsiteX55" fmla="*/ 0 w 12192000"/>
              <a:gd name="connsiteY55" fmla="*/ 213719 h 53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000" h="5322895">
                <a:moveTo>
                  <a:pt x="0" y="0"/>
                </a:moveTo>
                <a:lnTo>
                  <a:pt x="12192000" y="0"/>
                </a:lnTo>
                <a:lnTo>
                  <a:pt x="12192000" y="213719"/>
                </a:lnTo>
                <a:lnTo>
                  <a:pt x="12192000" y="471948"/>
                </a:lnTo>
                <a:lnTo>
                  <a:pt x="12192000" y="3571886"/>
                </a:lnTo>
                <a:lnTo>
                  <a:pt x="12192000" y="3753332"/>
                </a:lnTo>
                <a:lnTo>
                  <a:pt x="12192000" y="4806077"/>
                </a:lnTo>
                <a:lnTo>
                  <a:pt x="11957522" y="4849979"/>
                </a:lnTo>
                <a:lnTo>
                  <a:pt x="11679973" y="4899723"/>
                </a:lnTo>
                <a:lnTo>
                  <a:pt x="11401197" y="4948416"/>
                </a:lnTo>
                <a:lnTo>
                  <a:pt x="11121192" y="4990102"/>
                </a:lnTo>
                <a:lnTo>
                  <a:pt x="10842416" y="5032139"/>
                </a:lnTo>
                <a:lnTo>
                  <a:pt x="10562411" y="5071374"/>
                </a:lnTo>
                <a:lnTo>
                  <a:pt x="10286091" y="5105003"/>
                </a:lnTo>
                <a:lnTo>
                  <a:pt x="10006086" y="5136881"/>
                </a:lnTo>
                <a:lnTo>
                  <a:pt x="9727310" y="5165957"/>
                </a:lnTo>
                <a:lnTo>
                  <a:pt x="9453445" y="5191179"/>
                </a:lnTo>
                <a:lnTo>
                  <a:pt x="9175897" y="5216401"/>
                </a:lnTo>
                <a:lnTo>
                  <a:pt x="8902033" y="5237420"/>
                </a:lnTo>
                <a:lnTo>
                  <a:pt x="8628169" y="5253884"/>
                </a:lnTo>
                <a:lnTo>
                  <a:pt x="8355533" y="5271050"/>
                </a:lnTo>
                <a:lnTo>
                  <a:pt x="8085353" y="5285412"/>
                </a:lnTo>
                <a:lnTo>
                  <a:pt x="7817629" y="5295571"/>
                </a:lnTo>
                <a:lnTo>
                  <a:pt x="7549905" y="5304329"/>
                </a:lnTo>
                <a:lnTo>
                  <a:pt x="7284638" y="5312736"/>
                </a:lnTo>
                <a:lnTo>
                  <a:pt x="7023055" y="5316590"/>
                </a:lnTo>
                <a:lnTo>
                  <a:pt x="6761472" y="5320793"/>
                </a:lnTo>
                <a:lnTo>
                  <a:pt x="6503573" y="5322895"/>
                </a:lnTo>
                <a:lnTo>
                  <a:pt x="6248130" y="5320793"/>
                </a:lnTo>
                <a:lnTo>
                  <a:pt x="5995144" y="5320793"/>
                </a:lnTo>
                <a:lnTo>
                  <a:pt x="5744613" y="5316590"/>
                </a:lnTo>
                <a:lnTo>
                  <a:pt x="5498995" y="5310284"/>
                </a:lnTo>
                <a:lnTo>
                  <a:pt x="5255834" y="5304329"/>
                </a:lnTo>
                <a:lnTo>
                  <a:pt x="5017584" y="5297673"/>
                </a:lnTo>
                <a:lnTo>
                  <a:pt x="4780562" y="5287514"/>
                </a:lnTo>
                <a:lnTo>
                  <a:pt x="4547227" y="5276654"/>
                </a:lnTo>
                <a:lnTo>
                  <a:pt x="4318800" y="5266846"/>
                </a:lnTo>
                <a:lnTo>
                  <a:pt x="3873004" y="5239171"/>
                </a:lnTo>
                <a:lnTo>
                  <a:pt x="3445628" y="5209746"/>
                </a:lnTo>
                <a:lnTo>
                  <a:pt x="3035446" y="5178918"/>
                </a:lnTo>
                <a:lnTo>
                  <a:pt x="2647370" y="5144939"/>
                </a:lnTo>
                <a:lnTo>
                  <a:pt x="2276487" y="5109557"/>
                </a:lnTo>
                <a:lnTo>
                  <a:pt x="1932621" y="5071374"/>
                </a:lnTo>
                <a:lnTo>
                  <a:pt x="1609634" y="5033891"/>
                </a:lnTo>
                <a:lnTo>
                  <a:pt x="1312435" y="4996408"/>
                </a:lnTo>
                <a:lnTo>
                  <a:pt x="1039799" y="4961027"/>
                </a:lnTo>
                <a:lnTo>
                  <a:pt x="797865" y="4927397"/>
                </a:lnTo>
                <a:lnTo>
                  <a:pt x="579265" y="4895519"/>
                </a:lnTo>
                <a:lnTo>
                  <a:pt x="395052" y="4868896"/>
                </a:lnTo>
                <a:lnTo>
                  <a:pt x="240312" y="4843673"/>
                </a:lnTo>
                <a:lnTo>
                  <a:pt x="27853" y="4807592"/>
                </a:lnTo>
                <a:lnTo>
                  <a:pt x="0" y="4802879"/>
                </a:lnTo>
                <a:lnTo>
                  <a:pt x="0" y="3753332"/>
                </a:lnTo>
                <a:lnTo>
                  <a:pt x="0" y="3571886"/>
                </a:lnTo>
                <a:lnTo>
                  <a:pt x="0" y="471948"/>
                </a:lnTo>
                <a:lnTo>
                  <a:pt x="0" y="213719"/>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6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751012" y="310393"/>
            <a:ext cx="8676222" cy="5570290"/>
          </a:xfrm>
        </p:spPr>
        <p:txBody>
          <a:bodyPr vert="horz" lIns="91440" tIns="45720" rIns="91440" bIns="45720" rtlCol="0" anchor="ctr">
            <a:normAutofit/>
          </a:bodyPr>
          <a:lstStyle/>
          <a:p>
            <a:pPr algn="ctr">
              <a:lnSpc>
                <a:spcPct val="90000"/>
              </a:lnSpc>
            </a:pP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Date Range: Jan. 01, 2019 – Dec. 16, 2019</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Company Total Incidents:  	182				</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Total Incidents: 82 		(Previously 76)</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employee injuries Reported:</a:t>
            </a: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18</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Property Damage and/or Vehicle Incidents: 24</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Customer Spills: 14</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	(10 spills at fuel pumps)</a:t>
            </a: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FuelMart &amp; Subway Customer injuries reported: 20</a:t>
            </a: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r>
              <a:rPr lang="en-US" sz="17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Other Incidents: 6</a:t>
            </a:r>
          </a:p>
        </p:txBody>
      </p:sp>
    </p:spTree>
    <p:extLst>
      <p:ext uri="{BB962C8B-B14F-4D97-AF65-F5344CB8AC3E}">
        <p14:creationId xmlns:p14="http://schemas.microsoft.com/office/powerpoint/2010/main" val="323226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1413" y="965199"/>
            <a:ext cx="6075552" cy="4918075"/>
          </a:xfrm>
        </p:spPr>
        <p:txBody>
          <a:bodyPr vert="horz" lIns="91440" tIns="45720" rIns="91440" bIns="45720" rtlCol="0" anchor="ctr">
            <a:normAutofit/>
          </a:bodyPr>
          <a:lstStyle/>
          <a:p>
            <a: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Safety Topic – Cold and Flu season</a:t>
            </a:r>
            <a:b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br>
              <a:rPr lang="en-US" sz="5400" b="1"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5400" dirty="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cxnSp>
        <p:nvCxnSpPr>
          <p:cNvPr id="9" name="Straight Connector 8">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10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6" descr="Two people standing in a room&#10;&#10;Description automatically generated">
            <a:extLst>
              <a:ext uri="{FF2B5EF4-FFF2-40B4-BE49-F238E27FC236}">
                <a16:creationId xmlns:a16="http://schemas.microsoft.com/office/drawing/2014/main" id="{AB105E42-1583-4595-9F50-7822509AAF8B}"/>
              </a:ext>
            </a:extLst>
          </p:cNvPr>
          <p:cNvPicPr>
            <a:picLocks noChangeAspect="1"/>
          </p:cNvPicPr>
          <p:nvPr/>
        </p:nvPicPr>
        <p:blipFill rotWithShape="1">
          <a:blip r:embed="rId3">
            <a:duotone>
              <a:prstClr val="black"/>
              <a:schemeClr val="bg1">
                <a:tint val="45000"/>
                <a:satMod val="400000"/>
              </a:schemeClr>
            </a:duotone>
            <a:alphaModFix amt="25000"/>
          </a:blip>
          <a:srcRect t="15041" b="373"/>
          <a:stretch/>
        </p:blipFill>
        <p:spPr>
          <a:xfrm>
            <a:off x="20" y="10"/>
            <a:ext cx="12191980" cy="6857990"/>
          </a:xfrm>
          <a:prstGeom prst="rect">
            <a:avLst/>
          </a:prstGeom>
        </p:spPr>
      </p:pic>
      <p:sp>
        <p:nvSpPr>
          <p:cNvPr id="2" name="Title 1">
            <a:extLst>
              <a:ext uri="{FF2B5EF4-FFF2-40B4-BE49-F238E27FC236}">
                <a16:creationId xmlns:a16="http://schemas.microsoft.com/office/drawing/2014/main" id="{DB797B8C-07F9-469C-8765-737A0396C635}"/>
              </a:ext>
            </a:extLst>
          </p:cNvPr>
          <p:cNvSpPr>
            <a:spLocks noGrp="1"/>
          </p:cNvSpPr>
          <p:nvPr>
            <p:ph type="title"/>
          </p:nvPr>
        </p:nvSpPr>
        <p:spPr>
          <a:xfrm>
            <a:off x="1751012" y="609601"/>
            <a:ext cx="8676222" cy="3200400"/>
          </a:xfrm>
        </p:spPr>
        <p:txBody>
          <a:bodyPr vert="horz" lIns="91440" tIns="45720" rIns="91440" bIns="45720" rtlCol="0" anchor="b">
            <a:normAutofit/>
          </a:bodyPr>
          <a:lstStyle/>
          <a:p>
            <a:pPr algn="ctr"/>
            <a:r>
              <a:rPr lang="en-US" sz="4800" b="1" dirty="0">
                <a:effectLst>
                  <a:glow rad="38100">
                    <a:schemeClr val="bg1">
                      <a:lumMod val="65000"/>
                      <a:lumOff val="35000"/>
                      <a:alpha val="50000"/>
                    </a:schemeClr>
                  </a:glow>
                  <a:outerShdw blurRad="28575" dist="31750" dir="13200000" algn="tl" rotWithShape="0">
                    <a:srgbClr val="000000">
                      <a:alpha val="25000"/>
                    </a:srgbClr>
                  </a:outerShdw>
                </a:effectLst>
              </a:rPr>
              <a:t> </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3" name="Text Placeholder 2">
            <a:extLst>
              <a:ext uri="{FF2B5EF4-FFF2-40B4-BE49-F238E27FC236}">
                <a16:creationId xmlns:a16="http://schemas.microsoft.com/office/drawing/2014/main" id="{0343587A-6BF0-472E-8B61-023D2F8CA8F9}"/>
              </a:ext>
            </a:extLst>
          </p:cNvPr>
          <p:cNvSpPr>
            <a:spLocks noGrp="1"/>
          </p:cNvSpPr>
          <p:nvPr>
            <p:ph type="body" idx="1"/>
          </p:nvPr>
        </p:nvSpPr>
        <p:spPr>
          <a:xfrm>
            <a:off x="1751012" y="3886200"/>
            <a:ext cx="8676222" cy="1905000"/>
          </a:xfrm>
        </p:spPr>
        <p:txBody>
          <a:bodyPr vert="horz" lIns="91440" tIns="45720" rIns="91440" bIns="45720" rtlCol="0" anchor="t">
            <a:normAutofit/>
          </a:bodyPr>
          <a:lstStyle/>
          <a:p>
            <a:pPr algn="ctr"/>
            <a:r>
              <a:rPr lang="en-US" sz="2100" dirty="0"/>
              <a:t>Preventing the spread of colds &amp; flu</a:t>
            </a:r>
          </a:p>
        </p:txBody>
      </p:sp>
    </p:spTree>
    <p:extLst>
      <p:ext uri="{BB962C8B-B14F-4D97-AF65-F5344CB8AC3E}">
        <p14:creationId xmlns:p14="http://schemas.microsoft.com/office/powerpoint/2010/main" val="162172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BA7BE-22B4-4D4C-8C1C-D13D242D8D22}"/>
              </a:ext>
            </a:extLst>
          </p:cNvPr>
          <p:cNvSpPr>
            <a:spLocks noGrp="1"/>
          </p:cNvSpPr>
          <p:nvPr>
            <p:ph type="title"/>
          </p:nvPr>
        </p:nvSpPr>
        <p:spPr>
          <a:xfrm>
            <a:off x="1751012" y="4363271"/>
            <a:ext cx="8676222" cy="1066801"/>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Flu season</a:t>
            </a:r>
          </a:p>
        </p:txBody>
      </p:sp>
      <p:sp>
        <p:nvSpPr>
          <p:cNvPr id="3" name="Text Placeholder 2">
            <a:extLst>
              <a:ext uri="{FF2B5EF4-FFF2-40B4-BE49-F238E27FC236}">
                <a16:creationId xmlns:a16="http://schemas.microsoft.com/office/drawing/2014/main" id="{15C13718-8551-4F3D-8B43-5B68E533006A}"/>
              </a:ext>
            </a:extLst>
          </p:cNvPr>
          <p:cNvSpPr>
            <a:spLocks noGrp="1"/>
          </p:cNvSpPr>
          <p:nvPr>
            <p:ph type="body" idx="1"/>
          </p:nvPr>
        </p:nvSpPr>
        <p:spPr>
          <a:xfrm>
            <a:off x="1751012" y="5516211"/>
            <a:ext cx="8676222" cy="722243"/>
          </a:xfrm>
        </p:spPr>
        <p:txBody>
          <a:bodyPr vert="horz" lIns="91440" tIns="45720" rIns="91440" bIns="45720" rtlCol="0" anchor="t">
            <a:normAutofit/>
          </a:bodyPr>
          <a:lstStyle/>
          <a:p>
            <a:pPr algn="ctr">
              <a:lnSpc>
                <a:spcPct val="90000"/>
              </a:lnSpc>
            </a:pPr>
            <a:r>
              <a:rPr lang="en-US" sz="1200"/>
              <a:t>It is estimated that one billion colds are caught annually in the united States.</a:t>
            </a:r>
          </a:p>
          <a:p>
            <a:pPr algn="ctr">
              <a:lnSpc>
                <a:spcPct val="90000"/>
              </a:lnSpc>
            </a:pPr>
            <a:r>
              <a:rPr lang="en-US" sz="1200"/>
              <a:t>According to the centers for disease control and prevention, 3%-11% of the U.S. population catches the flu annually.</a:t>
            </a:r>
          </a:p>
        </p:txBody>
      </p:sp>
      <p:pic>
        <p:nvPicPr>
          <p:cNvPr id="5" name="Picture 4" descr="A close up of a device&#10;&#10;Description automatically generated">
            <a:extLst>
              <a:ext uri="{FF2B5EF4-FFF2-40B4-BE49-F238E27FC236}">
                <a16:creationId xmlns:a16="http://schemas.microsoft.com/office/drawing/2014/main" id="{3E73CA33-8E0D-41F1-8B29-BCC23F138E39}"/>
              </a:ext>
            </a:extLst>
          </p:cNvPr>
          <p:cNvPicPr>
            <a:picLocks noChangeAspect="1"/>
          </p:cNvPicPr>
          <p:nvPr/>
        </p:nvPicPr>
        <p:blipFill rotWithShape="1">
          <a:blip r:embed="rId3"/>
          <a:srcRect t="20708" b="13770"/>
          <a:stretch/>
        </p:blipFill>
        <p:spPr>
          <a:xfrm>
            <a:off x="20" y="10"/>
            <a:ext cx="12191980" cy="4273816"/>
          </a:xfrm>
          <a:prstGeom prst="rect">
            <a:avLst/>
          </a:prstGeom>
        </p:spPr>
      </p:pic>
    </p:spTree>
    <p:extLst>
      <p:ext uri="{BB962C8B-B14F-4D97-AF65-F5344CB8AC3E}">
        <p14:creationId xmlns:p14="http://schemas.microsoft.com/office/powerpoint/2010/main" val="139998387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1238</Words>
  <Application>Microsoft Office PowerPoint</Application>
  <PresentationFormat>Widescreen</PresentationFormat>
  <Paragraphs>108</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Mesh</vt:lpstr>
      <vt:lpstr>FuelMart &amp; Subway  Safety Committee Meeting</vt:lpstr>
      <vt:lpstr>PowerPoint Presentation</vt:lpstr>
      <vt:lpstr>Incidents and Injuries From 11/29/2019 to 12/16/2019</vt:lpstr>
      <vt:lpstr>PowerPoint Presentation</vt:lpstr>
      <vt:lpstr>Customer injures</vt:lpstr>
      <vt:lpstr>Date Range: Jan. 01, 2019 – Dec. 16, 2019  Company Total Incidents:   182       FuelMart &amp; Subway Total Incidents: 82   (Previously 76)   FuelMart &amp; Subway employee injuries Reported: 18  FuelMart Property Damage and/or Vehicle Incidents: 24  FuelMart Customer Spills: 14  (10 spills at fuel pumps)  FuelMart &amp; Subway Customer injuries reported: 20  Other Incidents: 6</vt:lpstr>
      <vt:lpstr>Safety Topic – Cold and Flu season  </vt:lpstr>
      <vt:lpstr>  </vt:lpstr>
      <vt:lpstr>Flu season</vt:lpstr>
      <vt:lpstr>The flu season in the u.s ranges from November-April</vt:lpstr>
      <vt:lpstr>Tips to avoid colds &amp; flu</vt:lpstr>
      <vt:lpstr>Tips to avoid colds &amp; flu cont.</vt:lpstr>
      <vt:lpstr>Tips to avoid colds &amp; flu cont.</vt:lpstr>
      <vt:lpstr>Flu symptoms</vt:lpstr>
      <vt:lpstr>Cold symptoms</vt:lpstr>
      <vt:lpstr>Complications of the flu</vt:lpstr>
      <vt:lpstr>Complications of the flu </vt:lpstr>
      <vt:lpstr>Stop the spread of germs</vt:lpstr>
      <vt:lpstr>Infection can occur</vt:lpstr>
      <vt:lpstr>Prevent the spread of germs</vt:lpstr>
      <vt:lpstr>Prevent the spread of germs</vt:lpstr>
      <vt:lpstr>Work or stay home?</vt:lpstr>
      <vt:lpstr>When in doubt, call your physician!</vt:lpstr>
      <vt:lpstr>Over-the-counter medications</vt:lpstr>
      <vt:lpstr>Cold and flu facts pop quiz!</vt:lpstr>
      <vt:lpstr>PowerPoint Presentation</vt:lpstr>
      <vt:lpstr>PowerPoint Presentation</vt:lpstr>
      <vt:lpstr>PowerPoint Presentation</vt:lpstr>
      <vt:lpstr>Submitted by cody secrest  783</vt:lpstr>
      <vt:lpstr>Driver concerns:</vt:lpstr>
      <vt:lpstr>Open Floor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FuelMart &amp; Subway  Safety Committee Meeting</dc:title>
  <dc:creator>Lisa Hamilton</dc:creator>
  <cp:lastModifiedBy>Lisa Hamilton</cp:lastModifiedBy>
  <cp:revision>17</cp:revision>
  <dcterms:created xsi:type="dcterms:W3CDTF">2019-12-17T20:15:51Z</dcterms:created>
  <dcterms:modified xsi:type="dcterms:W3CDTF">2019-12-19T17:20:36Z</dcterms:modified>
</cp:coreProperties>
</file>